
<file path=[Content_Types].xml><?xml version="1.0" encoding="utf-8"?>
<Types xmlns="http://schemas.openxmlformats.org/package/2006/content-types">
  <Default Extension="jpeg" ContentType="image/jpe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31"/>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1319" r:id="rId70"/>
    <p:sldId id="1379" r:id="rId71"/>
    <p:sldId id="309" r:id="rId72"/>
    <p:sldId id="422" r:id="rId73"/>
    <p:sldId id="579" r:id="rId74"/>
    <p:sldId id="580" r:id="rId75"/>
    <p:sldId id="581" r:id="rId76"/>
    <p:sldId id="459" r:id="rId77"/>
    <p:sldId id="501" r:id="rId78"/>
    <p:sldId id="505" r:id="rId79"/>
    <p:sldId id="506" r:id="rId80"/>
    <p:sldId id="508" r:id="rId81"/>
    <p:sldId id="509" r:id="rId82"/>
    <p:sldId id="464" r:id="rId83"/>
    <p:sldId id="746" r:id="rId84"/>
    <p:sldId id="653" r:id="rId85"/>
    <p:sldId id="654" r:id="rId86"/>
    <p:sldId id="655" r:id="rId87"/>
    <p:sldId id="656" r:id="rId88"/>
    <p:sldId id="657" r:id="rId89"/>
    <p:sldId id="658" r:id="rId90"/>
    <p:sldId id="659" r:id="rId91"/>
    <p:sldId id="660" r:id="rId92"/>
    <p:sldId id="666" r:id="rId93"/>
    <p:sldId id="667" r:id="rId94"/>
    <p:sldId id="668" r:id="rId95"/>
    <p:sldId id="648" r:id="rId96"/>
    <p:sldId id="649" r:id="rId97"/>
    <p:sldId id="650" r:id="rId98"/>
    <p:sldId id="651" r:id="rId99"/>
    <p:sldId id="652" r:id="rId100"/>
    <p:sldId id="669" r:id="rId101"/>
    <p:sldId id="680" r:id="rId102"/>
    <p:sldId id="670" r:id="rId103"/>
    <p:sldId id="771" r:id="rId104"/>
    <p:sldId id="671" r:id="rId105"/>
    <p:sldId id="672" r:id="rId106"/>
    <p:sldId id="673" r:id="rId107"/>
    <p:sldId id="679" r:id="rId108"/>
    <p:sldId id="772" r:id="rId109"/>
    <p:sldId id="956" r:id="rId110"/>
    <p:sldId id="791" r:id="rId111"/>
    <p:sldId id="957" r:id="rId112"/>
    <p:sldId id="955" r:id="rId113"/>
    <p:sldId id="958" r:id="rId114"/>
    <p:sldId id="261" r:id="rId115"/>
    <p:sldId id="849" r:id="rId116"/>
    <p:sldId id="682" r:id="rId117"/>
    <p:sldId id="1174" r:id="rId118"/>
    <p:sldId id="778" r:id="rId119"/>
    <p:sldId id="779" r:id="rId120"/>
    <p:sldId id="780" r:id="rId121"/>
    <p:sldId id="781" r:id="rId122"/>
    <p:sldId id="782" r:id="rId123"/>
    <p:sldId id="783" r:id="rId124"/>
    <p:sldId id="784" r:id="rId125"/>
    <p:sldId id="785" r:id="rId126"/>
    <p:sldId id="786" r:id="rId127"/>
    <p:sldId id="787" r:id="rId128"/>
    <p:sldId id="788" r:id="rId129"/>
    <p:sldId id="789" r:id="rId1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4" Type="http://schemas.openxmlformats.org/officeDocument/2006/relationships/tableStyles" Target="tableStyles.xml"/><Relationship Id="rId133" Type="http://schemas.openxmlformats.org/officeDocument/2006/relationships/viewProps" Target="viewProps.xml"/><Relationship Id="rId132" Type="http://schemas.openxmlformats.org/officeDocument/2006/relationships/presProps" Target="presProps.xml"/><Relationship Id="rId131" Type="http://schemas.openxmlformats.org/officeDocument/2006/relationships/handoutMaster" Target="handoutMasters/handoutMaster1.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https://wiki.ith.intel.com/display/ChromeOS/Crostini</a:t>
            </a:r>
            <a:endParaRPr lang="x-none" altLang="en-US"/>
          </a:p>
          <a:p>
            <a:r>
              <a:rPr lang="x-none" altLang="en-US"/>
              <a:t>https://www.cyberciti.biz/faq/installing-kvm-on-ubuntu-16-04-lts-server/</a:t>
            </a:r>
            <a:endParaRPr lang="x-none" altLang="en-US"/>
          </a:p>
          <a:p>
            <a:r>
              <a:rPr lang="x-none" altLang="en-US"/>
              <a:t>https://www.hiroom2.com/2016/07/11/ubuntu-16-04-install-kvm-and-run-virtual-machine/</a:t>
            </a:r>
            <a:endParaRPr lang="x-none" altLang="en-US"/>
          </a:p>
          <a:p>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http://www.softpanorama.org/Xwindows/exporting_display.shtml</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x-none" altLang="en-US" dirty="0"/>
              <a:t>NOTE: All board overlays (including variants) should contain a make.conf.  If this file exists it will be sourced in the order that the overlays and variants are listed above.</a:t>
            </a:r>
            <a:endParaRPr lang="x-none" altLang="en-US"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a:t>help('moduleName'): Print out detail exposed classes and methods defined in the specified 'moduleName', ex. help('numpy')</a:t>
            </a:r>
            <a:endParaRPr lang="x-none" altLang="en-US"/>
          </a:p>
          <a:p>
            <a:r>
              <a:rPr lang="x-none" altLang="en-US"/>
              <a:t>help('moduleName.funcName | className'): Print out detail help message of specified defined class or defined func inside module moduleName. ex. help('numpy.isDigital'), help('numpy.DataSource.open')</a:t>
            </a:r>
            <a:endParaRPr lang="x-none" altLang="en-US"/>
          </a:p>
          <a:p>
            <a:endParaRPr lang="x-none" altLang="en-US"/>
          </a:p>
          <a:p>
            <a:r>
              <a:rPr lang="en-US" altLang="x-none"/>
              <a:t>Reference:</a:t>
            </a:r>
            <a:endParaRPr lang="en-US" altLang="x-none"/>
          </a:p>
          <a:p>
            <a:r>
              <a:rPr lang="x-none" altLang="en-US"/>
              <a:t>https://zhuanlan.zhihu.com/p/29184240</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For example, src/third_party/chromiumos-overlay/virtual/target-os/target-os-1.ebuild is the base ebuild containing all the packages in Chrome OS. This ebuild lists all other top-level Chromium OS packages as explicit dependencies. Thus, all of Chromium OS is built when building this one package.</a:t>
            </a:r>
            <a:endParaRPr lang="en-US"/>
          </a:p>
          <a:p>
            <a:r>
              <a:rPr lang="x-none" altLang="en-US"/>
              <a:t>ex. </a:t>
            </a:r>
            <a:r>
              <a:rPr lang="en-US"/>
              <a:t>emerge-x86-generic --getbinpkg --usepkg --with-bdeps y app-arch/tar </a:t>
            </a:r>
            <a:r>
              <a:rPr lang="x-none" altLang="en-US"/>
              <a:t>that the parameters "--getbinpkg --usepkg --with-bdeps" only fetch binary packages from google server, not go through compiling.</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miter/>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宋体"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宋体"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fld id="{D40AF32D-10BE-4790-B7AC-2A24A0EA4461}" type="slidenum">
              <a:rPr kumimoji="0" lang="en-US" altLang="zh-CN" b="0" i="0" kern="1200" cap="none" spc="0" normalizeH="0" baseline="0" noProof="0" smtClean="0">
                <a:solidFill>
                  <a:schemeClr val="tx1"/>
                </a:solidFill>
                <a:latin typeface="Arial" charset="0"/>
                <a:ea typeface="宋体" panose="02010600030101010101" pitchFamily="2" charset="-122"/>
                <a:cs typeface="+mn-cs"/>
              </a:rPr>
            </a:fld>
            <a:endParaRPr kumimoji="0" lang="en-US" altLang="zh-CN" b="0" i="0" kern="1200" cap="none" spc="0" normalizeH="0" baseline="0" noProof="0" smtClean="0">
              <a:solidFill>
                <a:schemeClr val="tx1"/>
              </a:solidFill>
              <a:latin typeface="Arial"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12"/>
          <a:stretch>
            <a:fillRect/>
          </a:stretch>
        </p:blipFill>
        <p:spPr>
          <a:xfrm>
            <a:off x="0" y="0"/>
            <a:ext cx="12192000" cy="6858000"/>
          </a:xfrm>
          <a:prstGeom prst="rect">
            <a:avLst/>
          </a:prstGeom>
          <a:noFill/>
          <a:ln w="9525">
            <a:noFill/>
            <a:miter/>
          </a:ln>
        </p:spPr>
      </p:pic>
      <p:sp>
        <p:nvSpPr>
          <p:cNvPr id="1027" name="Rectangle 3"/>
          <p:cNvSpPr>
            <a:spLocks noGrp="1"/>
          </p:cNvSpPr>
          <p:nvPr>
            <p:ph type="title"/>
          </p:nvPr>
        </p:nvSpPr>
        <p:spPr>
          <a:xfrm>
            <a:off x="609600" y="190500"/>
            <a:ext cx="10972800" cy="582613"/>
          </a:xfrm>
          <a:prstGeom prst="rect">
            <a:avLst/>
          </a:prstGeom>
          <a:noFill/>
          <a:ln w="9525">
            <a:noFill/>
            <a:miter/>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miter/>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charset="0"/>
          <a:ea typeface="宋体" panose="02010600030101010101" pitchFamily="2" charset="-122"/>
        </a:defRPr>
      </a:lvl2pPr>
      <a:lvl3pPr algn="l" rtl="0" fontAlgn="base">
        <a:spcBef>
          <a:spcPct val="0"/>
        </a:spcBef>
        <a:spcAft>
          <a:spcPct val="0"/>
        </a:spcAft>
        <a:defRPr sz="3600">
          <a:solidFill>
            <a:schemeClr val="tx1"/>
          </a:solidFill>
          <a:latin typeface="Arial" charset="0"/>
          <a:ea typeface="宋体" panose="02010600030101010101" pitchFamily="2" charset="-122"/>
        </a:defRPr>
      </a:lvl3pPr>
      <a:lvl4pPr algn="l" rtl="0" fontAlgn="base">
        <a:spcBef>
          <a:spcPct val="0"/>
        </a:spcBef>
        <a:spcAft>
          <a:spcPct val="0"/>
        </a:spcAft>
        <a:defRPr sz="3600">
          <a:solidFill>
            <a:schemeClr val="tx1"/>
          </a:solidFill>
          <a:latin typeface="Arial" charset="0"/>
          <a:ea typeface="宋体" panose="02010600030101010101" pitchFamily="2" charset="-122"/>
        </a:defRPr>
      </a:lvl4pPr>
      <a:lvl5pPr algn="l" rtl="0" fontAlgn="base">
        <a:spcBef>
          <a:spcPct val="0"/>
        </a:spcBef>
        <a:spcAft>
          <a:spcPct val="0"/>
        </a:spcAft>
        <a:defRPr sz="3600">
          <a:solidFill>
            <a:schemeClr val="tx1"/>
          </a:solidFill>
          <a:latin typeface="Arial" charset="0"/>
          <a:ea typeface="宋体" panose="02010600030101010101" pitchFamily="2" charset="-122"/>
        </a:defRPr>
      </a:lvl5pPr>
      <a:lvl6pPr marL="457200" algn="l" rtl="0" fontAlgn="base">
        <a:spcBef>
          <a:spcPct val="0"/>
        </a:spcBef>
        <a:spcAft>
          <a:spcPct val="0"/>
        </a:spcAft>
        <a:defRPr sz="3600">
          <a:solidFill>
            <a:schemeClr val="tx1"/>
          </a:solidFill>
          <a:latin typeface="Arial" charset="0"/>
          <a:ea typeface="宋体" panose="02010600030101010101" pitchFamily="2" charset="-122"/>
        </a:defRPr>
      </a:lvl6pPr>
      <a:lvl7pPr marL="914400" algn="l" rtl="0" fontAlgn="base">
        <a:spcBef>
          <a:spcPct val="0"/>
        </a:spcBef>
        <a:spcAft>
          <a:spcPct val="0"/>
        </a:spcAft>
        <a:defRPr sz="3600">
          <a:solidFill>
            <a:schemeClr val="tx1"/>
          </a:solidFill>
          <a:latin typeface="Arial" charset="0"/>
          <a:ea typeface="宋体" panose="02010600030101010101" pitchFamily="2" charset="-122"/>
        </a:defRPr>
      </a:lvl7pPr>
      <a:lvl8pPr marL="1371600" algn="l" rtl="0" fontAlgn="base">
        <a:spcBef>
          <a:spcPct val="0"/>
        </a:spcBef>
        <a:spcAft>
          <a:spcPct val="0"/>
        </a:spcAft>
        <a:defRPr sz="3600">
          <a:solidFill>
            <a:schemeClr val="tx1"/>
          </a:solidFill>
          <a:latin typeface="Arial" charset="0"/>
          <a:ea typeface="宋体" panose="02010600030101010101" pitchFamily="2" charset="-122"/>
        </a:defRPr>
      </a:lvl8pPr>
      <a:lvl9pPr marL="1828800" algn="l" rtl="0" fontAlgn="base">
        <a:spcBef>
          <a:spcPct val="0"/>
        </a:spcBef>
        <a:spcAft>
          <a:spcPct val="0"/>
        </a:spcAft>
        <a:defRPr sz="3600">
          <a:solidFill>
            <a:schemeClr val="tx1"/>
          </a:solidFill>
          <a:latin typeface="Arial"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51.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emf"/></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3.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3.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3.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3.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3.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3.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3.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4417" y="2472055"/>
            <a:ext cx="10943167" cy="1082675"/>
          </a:xfrm>
        </p:spPr>
        <p:txBody>
          <a:bodyPr/>
          <a:lstStyle/>
          <a:p>
            <a:pPr algn="ctr"/>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271780" y="872490"/>
            <a:ext cx="6236335" cy="5820410"/>
          </a:xfrm>
        </p:spPr>
        <p:txBody>
          <a:bodyPr>
            <a:normAutofit fontScale="55000" lnSpcReduction="20000"/>
          </a:bodyPr>
          <a:lstStyle/>
          <a:p>
            <a:pPr indent="0" eaLnBrk="1" fontAlgn="auto" latinLnBrk="0" hangingPunct="1">
              <a:lnSpc>
                <a:spcPct val="150000"/>
              </a:lnSpc>
              <a:spcBef>
                <a:spcPts val="0"/>
              </a:spcBef>
            </a:pPr>
            <a:r>
              <a:rPr lang="x-none" altLang="en-US" dirty="0"/>
              <a:t>Test your images on QEMU (optional)</a:t>
            </a:r>
            <a:endParaRPr lang="x-none" altLang="en-US" dirty="0"/>
          </a:p>
          <a:p>
            <a:pPr lvl="1" indent="0" eaLnBrk="1" fontAlgn="auto" latinLnBrk="0" hangingPunct="1">
              <a:lnSpc>
                <a:spcPct val="150000"/>
              </a:lnSpc>
              <a:spcBef>
                <a:spcPts val="0"/>
              </a:spcBef>
            </a:pPr>
            <a:r>
              <a:rPr lang="x-none" altLang="en-US" dirty="0"/>
              <a:t>Assume you have QEMU at system-wide ($ sudo apt-get install qemu-kvm), and remember to turn on visualization in BIOS</a:t>
            </a:r>
            <a:endParaRPr lang="x-none" altLang="en-US" dirty="0"/>
          </a:p>
          <a:p>
            <a:pPr lvl="1" indent="0" eaLnBrk="1" fontAlgn="auto" latinLnBrk="0" hangingPunct="1">
              <a:lnSpc>
                <a:spcPct val="150000"/>
              </a:lnSpc>
              <a:spcBef>
                <a:spcPts val="0"/>
              </a:spcBef>
            </a:pPr>
            <a:r>
              <a:rPr lang="x-none" altLang="en-US" dirty="0"/>
              <a:t>Build image for QEMU (inside chroot)</a:t>
            </a:r>
            <a:endParaRPr lang="x-none" altLang="en-US" dirty="0"/>
          </a:p>
          <a:p>
            <a:pPr lvl="2" indent="0" eaLnBrk="1" fontAlgn="auto" latinLnBrk="0" hangingPunct="1">
              <a:lnSpc>
                <a:spcPct val="150000"/>
              </a:lnSpc>
              <a:spcBef>
                <a:spcPts val="0"/>
              </a:spcBef>
            </a:pPr>
            <a:r>
              <a:rPr lang="x-none" altLang="en-US" dirty="0"/>
              <a:t>(cr) $ ./image_to_vm.sh --from=../build/images/your_platform_name/latest --board=${BOARD}</a:t>
            </a:r>
            <a:endParaRPr lang="x-none" altLang="en-US" dirty="0"/>
          </a:p>
          <a:p>
            <a:pPr lvl="2" indent="0" eaLnBrk="1" fontAlgn="auto" latinLnBrk="0" hangingPunct="1">
              <a:lnSpc>
                <a:spcPct val="150000"/>
              </a:lnSpc>
              <a:spcBef>
                <a:spcPts val="0"/>
              </a:spcBef>
            </a:pPr>
            <a:r>
              <a:rPr lang="x-none" altLang="en-US" dirty="0"/>
              <a:t>Launch QEMU with image (outside chroot)</a:t>
            </a:r>
            <a:endParaRPr lang="x-none" altLang="en-US" dirty="0"/>
          </a:p>
          <a:p>
            <a:pPr lvl="2" indent="0" eaLnBrk="1" fontAlgn="auto" latinLnBrk="0" hangingPunct="1">
              <a:lnSpc>
                <a:spcPct val="150000"/>
              </a:lnSpc>
              <a:spcBef>
                <a:spcPts val="0"/>
              </a:spcBef>
            </a:pPr>
            <a:r>
              <a:rPr lang="x-none" altLang="en-US" dirty="0"/>
              <a:t>$ sudo kvm -m 2048 -hda src/build/images/auron/latest/chromiumos_qemu_image.bin -net nic,model=e1000 -net user</a:t>
            </a:r>
            <a:endParaRPr lang="x-none" altLang="en-US" dirty="0"/>
          </a:p>
          <a:p>
            <a:pPr lvl="2" indent="0" eaLnBrk="1" fontAlgn="auto" latinLnBrk="0" hangingPunct="1">
              <a:lnSpc>
                <a:spcPct val="150000"/>
              </a:lnSpc>
              <a:spcBef>
                <a:spcPts val="0"/>
              </a:spcBef>
            </a:pPr>
            <a:r>
              <a:rPr lang="x-none" altLang="en-US" dirty="0"/>
              <a:t>(cr) $ sudo qemu-system-x86_64 -enable-kvm -m 1024 -cpu Broadwell -net nic,model=e1000 -net user -hda /mnt/host/source/src/build/images/fox_wtm2/latest/chromiumos_qemu_image.bin</a:t>
            </a:r>
            <a:endParaRPr lang="x-none" altLang="en-US" dirty="0"/>
          </a:p>
          <a:p>
            <a:pPr lvl="2" indent="0" eaLnBrk="1" fontAlgn="auto" latinLnBrk="0" hangingPunct="1">
              <a:lnSpc>
                <a:spcPct val="150000"/>
              </a:lnSpc>
              <a:spcBef>
                <a:spcPts val="0"/>
              </a:spcBef>
            </a:pPr>
            <a:r>
              <a:rPr lang="x-none" altLang="en-US" dirty="0"/>
              <a:t>Note: </a:t>
            </a:r>
            <a:r>
              <a:rPr lang="x-none" altLang="en-US" b="1" dirty="0"/>
              <a:t>Unlike system-wised QEMU</a:t>
            </a:r>
            <a:r>
              <a:rPr lang="x-none" altLang="en-US" dirty="0"/>
              <a:t>, the one in cros_sdk uses VNC server, hence you need to get a VNC viewer, you could use VNC Viewer app</a:t>
            </a:r>
            <a:endParaRPr lang="x-none" altLang="en-US" dirty="0"/>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en-US" altLang="zh-CN" sz="4800"/>
              <a:t>Chromuim OS Running Model</a:t>
            </a:r>
            <a:endParaRPr lang="en-US" altLang="zh-CN" sz="4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5000" lnSpcReduction="20000"/>
          </a:bodyPr>
          <a:lstStyle/>
          <a:p>
            <a:pPr eaLnBrk="1" fontAlgn="auto" latinLnBrk="0" hangingPunct="1">
              <a:lnSpc>
                <a:spcPct val="150000"/>
              </a:lnSpc>
              <a:spcBef>
                <a:spcPts val="0"/>
              </a:spcBef>
            </a:pPr>
            <a:r>
              <a:rPr lang="zh-CN" altLang="en-US"/>
              <a:t>In the render process:</a:t>
            </a:r>
            <a:endParaRPr lang="zh-CN" altLang="en-US"/>
          </a:p>
          <a:p>
            <a:pPr lvl="1" eaLnBrk="1" fontAlgn="auto" latinLnBrk="0" hangingPunct="1">
              <a:lnSpc>
                <a:spcPct val="150000"/>
              </a:lnSpc>
              <a:spcBef>
                <a:spcPts val="0"/>
              </a:spcBef>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eaLnBrk="1" fontAlgn="auto" latinLnBrk="0" hangingPunct="1">
              <a:lnSpc>
                <a:spcPct val="150000"/>
              </a:lnSpc>
              <a:spcBef>
                <a:spcPts val="0"/>
              </a:spcBef>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eaLnBrk="1" fontAlgn="auto" latinLnBrk="0" hangingPunct="1">
              <a:lnSpc>
                <a:spcPct val="150000"/>
              </a:lnSpc>
              <a:spcBef>
                <a:spcPts val="0"/>
              </a:spcBef>
            </a:pPr>
            <a:r>
              <a:rPr lang="zh-CN" altLang="en-US"/>
              <a:t>In the browser process:</a:t>
            </a:r>
            <a:endParaRPr lang="zh-CN" altLang="en-US"/>
          </a:p>
          <a:p>
            <a:pPr lvl="1" eaLnBrk="1" fontAlgn="auto" latinLnBrk="0" hangingPunct="1">
              <a:lnSpc>
                <a:spcPct val="150000"/>
              </a:lnSpc>
              <a:spcBef>
                <a:spcPts val="0"/>
              </a:spcBef>
            </a:pPr>
            <a:r>
              <a:rPr lang="zh-CN" altLang="en-US"/>
              <a:t>The Browser object represents a top-level browser window.</a:t>
            </a:r>
            <a:endParaRPr lang="zh-CN" altLang="en-US"/>
          </a:p>
          <a:p>
            <a:pPr lvl="1" eaLnBrk="1" fontAlgn="auto" latinLnBrk="0" hangingPunct="1">
              <a:lnSpc>
                <a:spcPct val="150000"/>
              </a:lnSpc>
              <a:spcBef>
                <a:spcPts val="0"/>
              </a:spcBef>
            </a:pPr>
            <a:r>
              <a:rPr lang="zh-CN" altLang="en-US"/>
              <a:t>The RenderProcessHost object represents the browser side of a single browser ↔ renderer IPC connection. There is one RenderProcessHost in the browser process for each render process.</a:t>
            </a:r>
            <a:endParaRPr lang="zh-CN" altLang="en-US"/>
          </a:p>
          <a:p>
            <a:pPr lvl="1" eaLnBrk="1" fontAlgn="auto" latinLnBrk="0" hangingPunct="1">
              <a:lnSpc>
                <a:spcPct val="150000"/>
              </a:lnSpc>
              <a:spcBef>
                <a:spcPts val="0"/>
              </a:spcBef>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57500" lnSpcReduction="20000"/>
          </a:bodyPr>
          <a:lstStyle/>
          <a:p>
            <a:pPr eaLnBrk="1" fontAlgn="auto" latinLnBrk="0" hangingPunct="1">
              <a:lnSpc>
                <a:spcPct val="150000"/>
              </a:lnSpc>
              <a:spcBef>
                <a:spcPts val="0"/>
              </a:spcBef>
            </a:pPr>
            <a:r>
              <a:rPr lang="zh-CN" altLang="en-US"/>
              <a:t>Chromium supports four different models that affect how the browser allocates pages into renderer processes. </a:t>
            </a:r>
            <a:endParaRPr lang="zh-CN" altLang="en-US"/>
          </a:p>
          <a:p>
            <a:pPr lvl="1" eaLnBrk="1" fontAlgn="auto" latinLnBrk="0" hangingPunct="1">
              <a:lnSpc>
                <a:spcPct val="150000"/>
              </a:lnSpc>
              <a:spcBef>
                <a:spcPts val="0"/>
              </a:spcBef>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eaLnBrk="1" fontAlgn="auto" latinLnBrk="0" hangingPunct="1">
              <a:lnSpc>
                <a:spcPct val="150000"/>
              </a:lnSpc>
              <a:spcBef>
                <a:spcPts val="0"/>
              </a:spcBef>
            </a:pPr>
            <a:r>
              <a:rPr lang="en-US" altLang="zh-CN"/>
              <a:t>Process-per-site: O</a:t>
            </a:r>
            <a:r>
              <a:rPr lang="zh-CN" altLang="en-US"/>
              <a:t>ne process for all instances of a web site</a:t>
            </a:r>
            <a:r>
              <a:rPr lang="en-US" altLang="zh-CN"/>
              <a:t>;</a:t>
            </a:r>
            <a:endParaRPr lang="zh-CN" altLang="en-US"/>
          </a:p>
          <a:p>
            <a:pPr lvl="1" eaLnBrk="1" fontAlgn="auto" latinLnBrk="0" hangingPunct="1">
              <a:lnSpc>
                <a:spcPct val="150000"/>
              </a:lnSpc>
              <a:spcBef>
                <a:spcPts val="0"/>
              </a:spcBef>
            </a:pPr>
            <a:r>
              <a:rPr lang="en-US" altLang="zh-CN"/>
              <a:t>Process-per-tab: O</a:t>
            </a:r>
            <a:r>
              <a:rPr lang="zh-CN" altLang="en-US"/>
              <a:t>ne process for each group of connected tabs</a:t>
            </a:r>
            <a:r>
              <a:rPr lang="en-US" altLang="zh-CN"/>
              <a:t>;</a:t>
            </a:r>
            <a:endParaRPr lang="zh-CN" altLang="en-US"/>
          </a:p>
          <a:p>
            <a:pPr lvl="1" eaLnBrk="1" fontAlgn="auto" latinLnBrk="0" hangingPunct="1">
              <a:lnSpc>
                <a:spcPct val="150000"/>
              </a:lnSpc>
              <a:spcBef>
                <a:spcPts val="0"/>
              </a:spcBef>
            </a:pPr>
            <a:r>
              <a:rPr lang="en-US" altLang="zh-CN"/>
              <a:t>Single process: E</a:t>
            </a:r>
            <a:r>
              <a:rPr lang="zh-CN" altLang="en-US"/>
              <a:t>verything in a single process. </a:t>
            </a:r>
            <a:endParaRPr lang="zh-CN" altLang="en-US"/>
          </a:p>
          <a:p>
            <a:pPr lvl="1" eaLnBrk="1" fontAlgn="auto" latinLnBrk="0" hangingPunct="1">
              <a:lnSpc>
                <a:spcPct val="150000"/>
              </a:lnSpc>
              <a:spcBef>
                <a:spcPts val="0"/>
              </a:spcBef>
            </a:pPr>
            <a:r>
              <a:rPr lang="zh-CN" altLang="en-US"/>
              <a:t>These models differ in whether they reflect the origin of the content, the relationships between tabs, or both.</a:t>
            </a:r>
            <a:endParaRPr lang="zh-CN" altLang="en-US"/>
          </a:p>
          <a:p>
            <a:pPr lvl="0" eaLnBrk="1" fontAlgn="auto" latinLnBrk="0" hangingPunct="1">
              <a:lnSpc>
                <a:spcPct val="150000"/>
              </a:lnSpc>
              <a:spcBef>
                <a:spcPts val="0"/>
              </a:spcBef>
            </a:pPr>
            <a:r>
              <a:rPr lang="zh-CN" altLang="en-US"/>
              <a:t>Sandboxes and </a:t>
            </a:r>
            <a:r>
              <a:rPr lang="en-US" altLang="zh-CN"/>
              <a:t>P</a:t>
            </a:r>
            <a:r>
              <a:rPr lang="zh-CN" altLang="en-US"/>
              <a:t>lug-ins</a:t>
            </a:r>
            <a:endParaRPr lang="zh-CN" altLang="en-US"/>
          </a:p>
          <a:p>
            <a:pPr lvl="1" eaLnBrk="1" fontAlgn="auto" latinLnBrk="0" hangingPunct="1">
              <a:lnSpc>
                <a:spcPct val="150000"/>
              </a:lnSpc>
              <a:spcBef>
                <a:spcPts val="0"/>
              </a:spcBef>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eaLnBrk="1" fontAlgn="auto" latinLnBrk="0" hangingPunct="1">
              <a:lnSpc>
                <a:spcPct val="150000"/>
              </a:lnSpc>
              <a:spcBef>
                <a:spcPts val="0"/>
              </a:spcBef>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260"/>
            <a:ext cx="10515600" cy="636270"/>
          </a:xfrm>
        </p:spPr>
        <p:txBody>
          <a:bodyPr>
            <a:normAutofit fontScale="90000"/>
          </a:bodyPr>
          <a:lstStyle/>
          <a:p>
            <a:r>
              <a:rPr lang="x-none" altLang="en-US"/>
              <a:t>Chromium OS Graphics Stack</a:t>
            </a:r>
            <a:endParaRPr lang="x-none" altLang="en-US"/>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3055" y="1362075"/>
            <a:ext cx="7488555" cy="3794760"/>
          </a:xfrm>
          <a:prstGeom prst="rect">
            <a:avLst/>
          </a:prstGeom>
          <a:noFill/>
        </p:spPr>
        <p:txBody>
          <a:bodyPr wrap="square" rtlCol="0">
            <a:spAutoFit/>
          </a:bodyPr>
          <a:lstStyle/>
          <a:p>
            <a:pPr algn="l" fontAlgn="auto">
              <a:lnSpc>
                <a:spcPct val="150000"/>
              </a:lnSpc>
            </a:pPr>
            <a:r>
              <a:rPr lang="en-US">
                <a:latin typeface="Abyssinica SIL" charset="0"/>
              </a:rPr>
              <a:t>Ozone-gbm</a:t>
            </a:r>
            <a:endParaRPr lang="en-US">
              <a:latin typeface="Abyssinica SIL" charset="0"/>
            </a:endParaRPr>
          </a:p>
          <a:p>
            <a:pPr marL="285750" indent="-285750" algn="l" fontAlgn="auto">
              <a:lnSpc>
                <a:spcPct val="150000"/>
              </a:lnSpc>
              <a:buFont typeface="Arial" charset="0"/>
              <a:buChar char="•"/>
            </a:pPr>
            <a:r>
              <a:rPr lang="en-US" sz="1600">
                <a:latin typeface="Abyssinica SIL" charset="0"/>
              </a:rPr>
              <a:t>Ozone-gbm is one of the Ozone backends that allows ChromeOS to interact directly with DRM/KMS and evdev to remove the X11 dependency. </a:t>
            </a:r>
            <a:endParaRPr lang="en-US" sz="1600">
              <a:latin typeface="Abyssinica SIL" charset="0"/>
            </a:endParaRPr>
          </a:p>
          <a:p>
            <a:pPr marL="285750" indent="-285750" algn="l" fontAlgn="auto">
              <a:lnSpc>
                <a:spcPct val="150000"/>
              </a:lnSpc>
              <a:buFont typeface="Arial" charset="0"/>
              <a:buChar char="•"/>
            </a:pPr>
            <a:r>
              <a:rPr lang="en-US" sz="1600">
                <a:latin typeface="Abyssinica SIL" charset="0"/>
              </a:rPr>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latin typeface="Abyssinica SIL" charset="0"/>
            </a:endParaRPr>
          </a:p>
        </p:txBody>
      </p:sp>
      <p:pic>
        <p:nvPicPr>
          <p:cNvPr id="7" name="Picture 6"/>
          <p:cNvPicPr>
            <a:picLocks noChangeAspect="1"/>
          </p:cNvPicPr>
          <p:nvPr/>
        </p:nvPicPr>
        <p:blipFill>
          <a:blip r:embed="rId3"/>
          <a:stretch>
            <a:fillRect/>
          </a:stretch>
        </p:blipFill>
        <p:spPr>
          <a:xfrm>
            <a:off x="675640" y="4210685"/>
            <a:ext cx="4361815" cy="21431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657350"/>
            <a:ext cx="11477626" cy="477971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74640"/>
          </a:xfrm>
          <a:prstGeom prst="rect">
            <a:avLst/>
          </a:prstGeom>
        </p:spPr>
        <p:txBody>
          <a:bodyPr wrap="square">
            <a:spAutoFit/>
          </a:bodyPr>
          <a:lstStyle/>
          <a:p>
            <a:pPr fontAlgn="auto">
              <a:lnSpc>
                <a:spcPct val="100000"/>
              </a:lnSpc>
            </a:pPr>
            <a:r>
              <a:rPr lang="en-US" dirty="0">
                <a:solidFill>
                  <a:srgbClr val="333333"/>
                </a:solidFill>
                <a:latin typeface="Ubuntu Beta"/>
              </a:rPr>
              <a:t>3D operation can be divided into two groups:</a:t>
            </a:r>
            <a:endParaRPr lang="en-US" dirty="0">
              <a:solidFill>
                <a:srgbClr val="333333"/>
              </a:solidFill>
              <a:latin typeface="Ubuntu Beta"/>
            </a:endParaRPr>
          </a:p>
          <a:p>
            <a:pPr fontAlgn="auto">
              <a:lnSpc>
                <a:spcPct val="100000"/>
              </a:lnSpc>
            </a:pPr>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pPr fontAlgn="auto">
              <a:lnSpc>
                <a:spcPct val="100000"/>
              </a:lnSpc>
            </a:pPr>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pPr fontAlgn="auto">
              <a:lnSpc>
                <a:spcPct val="100000"/>
              </a:lnSpc>
            </a:pPr>
            <a:r>
              <a:rPr lang="en-US" dirty="0"/>
              <a:t>The X server itself is composed of a "core", "extension modules", and hardware-specific "drivers".</a:t>
            </a:r>
            <a:endParaRPr lang="en-US" dirty="0"/>
          </a:p>
          <a:p>
            <a:pPr fontAlgn="auto">
              <a:lnSpc>
                <a:spcPct val="100000"/>
              </a:lnSpc>
            </a:pPr>
            <a:r>
              <a:rPr lang="en-US" dirty="0"/>
              <a:t>Extension modules add various technologies such as graphics acceleration, video acceleration, font support, compositing, screen resizing, and so forth.</a:t>
            </a:r>
            <a:endParaRPr lang="en-US" dirty="0"/>
          </a:p>
          <a:p>
            <a:pPr fontAlgn="auto">
              <a:lnSpc>
                <a:spcPct val="100000"/>
              </a:lnSpc>
            </a:pPr>
            <a:r>
              <a:rPr lang="en-US" dirty="0"/>
              <a:t>Video and input device drivers contain logic for translating between general X operations and the specific register-level operations particular to the given piece of hardware.</a:t>
            </a:r>
            <a:endParaRPr lang="en-US" dirty="0"/>
          </a:p>
          <a:p>
            <a:pPr fontAlgn="auto">
              <a:lnSpc>
                <a:spcPct val="100000"/>
              </a:lnSpc>
            </a:pPr>
            <a:r>
              <a:rPr lang="en-US" dirty="0"/>
              <a:t>"the video driver", actually for a given video card there are three different kinds of drivers.</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930" y="225425"/>
            <a:ext cx="9500870" cy="6306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endParaRPr lang="en-US" dirty="0"/>
          </a:p>
        </p:txBody>
      </p:sp>
      <p:sp>
        <p:nvSpPr>
          <p:cNvPr id="3" name="Content Placeholder 2"/>
          <p:cNvSpPr>
            <a:spLocks noGrp="1"/>
          </p:cNvSpPr>
          <p:nvPr>
            <p:ph idx="1"/>
          </p:nvPr>
        </p:nvSpPr>
        <p:spPr>
          <a:xfrm>
            <a:off x="838200" y="1102995"/>
            <a:ext cx="10515600" cy="5455920"/>
          </a:xfrm>
        </p:spPr>
        <p:txBody>
          <a:bodyPr>
            <a:normAutofit fontScale="62500" lnSpcReduction="20000"/>
          </a:bodyPr>
          <a:lstStyle/>
          <a:p>
            <a:pPr indent="0" eaLnBrk="1" fontAlgn="auto" latinLnBrk="0" hangingPunct="1">
              <a:lnSpc>
                <a:spcPct val="150000"/>
              </a:lnSpc>
              <a:spcBef>
                <a:spcPts val="0"/>
              </a:spcBef>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indent="0" eaLnBrk="1" fontAlgn="auto" latinLnBrk="0" hangingPunct="1">
              <a:lnSpc>
                <a:spcPct val="150000"/>
              </a:lnSpc>
              <a:spcBef>
                <a:spcPts val="0"/>
              </a:spcBef>
            </a:pPr>
            <a:r>
              <a:rPr lang="en-US" altLang="en-US" dirty="0" err="1"/>
              <a:t>mkdir</a:t>
            </a:r>
            <a:r>
              <a:rPr lang="en-US" altLang="en-US" dirty="0"/>
              <a:t> /</a:t>
            </a:r>
            <a:r>
              <a:rPr lang="en-US" altLang="en-US" dirty="0" err="1"/>
              <a:t>usr</a:t>
            </a:r>
            <a:r>
              <a:rPr lang="en-US" altLang="en-US" dirty="0"/>
              <a:t>/local/portage/metadata</a:t>
            </a:r>
            <a:endParaRPr lang="en-US" altLang="en-US" dirty="0"/>
          </a:p>
          <a:p>
            <a:pPr lvl="1" indent="0" eaLnBrk="1" fontAlgn="auto" latinLnBrk="0" hangingPunct="1">
              <a:lnSpc>
                <a:spcPct val="150000"/>
              </a:lnSpc>
              <a:spcBef>
                <a:spcPts val="0"/>
              </a:spcBef>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indent="0" eaLnBrk="1" fontAlgn="auto" latinLnBrk="0" hangingPunct="1">
              <a:lnSpc>
                <a:spcPct val="150000"/>
              </a:lnSpc>
              <a:spcBef>
                <a:spcPts val="0"/>
              </a:spcBef>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endParaRPr lang="en-US" sz="3600" dirty="0"/>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endParaRPr lang="en-US" sz="8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endParaRPr lang="en-US" altLang="zh-CN"/>
          </a:p>
        </p:txBody>
      </p:sp>
      <p:sp>
        <p:nvSpPr>
          <p:cNvPr id="3" name="内容占位符 2"/>
          <p:cNvSpPr>
            <a:spLocks noGrp="1"/>
          </p:cNvSpPr>
          <p:nvPr>
            <p:ph idx="1"/>
          </p:nvPr>
        </p:nvSpPr>
        <p:spPr>
          <a:xfrm>
            <a:off x="838200" y="1112520"/>
            <a:ext cx="10515600" cy="5518785"/>
          </a:xfrm>
        </p:spPr>
        <p:txBody>
          <a:bodyPr>
            <a:normAutofit fontScale="62500"/>
          </a:bodyPr>
          <a:lstStyle/>
          <a:p>
            <a:pPr eaLnBrk="1" fontAlgn="auto" latinLnBrk="0" hangingPunct="1">
              <a:lnSpc>
                <a:spcPct val="150000"/>
              </a:lnSpc>
              <a:spcBef>
                <a:spcPts val="0"/>
              </a:spcBef>
            </a:pPr>
            <a:r>
              <a:rPr lang="zh-CN" altLang="en-US"/>
              <a:t>Selecting the output-device, resolution, and scan-out buffers is called “modesetting”.</a:t>
            </a:r>
            <a:endParaRPr lang="zh-CN" altLang="en-US"/>
          </a:p>
          <a:p>
            <a:pPr eaLnBrk="1" fontAlgn="auto" latinLnBrk="0" hangingPunct="1">
              <a:lnSpc>
                <a:spcPct val="150000"/>
              </a:lnSpc>
              <a:spcBef>
                <a:spcPts val="0"/>
              </a:spcBef>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eaLnBrk="1" fontAlgn="auto" latinLnBrk="0" hangingPunct="1">
              <a:lnSpc>
                <a:spcPct val="150000"/>
              </a:lnSpc>
              <a:spcBef>
                <a:spcPts val="0"/>
              </a:spcBef>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eaLnBrk="1" fontAlgn="auto" latinLnBrk="0" hangingPunct="1">
              <a:lnSpc>
                <a:spcPct val="150000"/>
              </a:lnSpc>
              <a:spcBef>
                <a:spcPts val="0"/>
              </a:spcBef>
            </a:pPr>
            <a:r>
              <a:rPr lang="en-US" altLang="zh-CN"/>
              <a:t>Use case under X11 env:  Start an X server instance, and a “window manager” application which connects to the X server as a client. The user can then interact with the window manager to launch further graphical applications. </a:t>
            </a:r>
            <a:endParaRPr lang="en-US" alt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8320"/>
            <a:ext cx="10515600" cy="506095"/>
          </a:xfrm>
        </p:spPr>
        <p:txBody>
          <a:bodyPr>
            <a:normAutofit fontScale="90000"/>
          </a:bodyPr>
          <a:lstStyle/>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70000"/>
          </a:bodyPr>
          <a:lstStyle/>
          <a:p>
            <a:pPr eaLnBrk="1" fontAlgn="auto" latinLnBrk="0" hangingPunct="1">
              <a:lnSpc>
                <a:spcPct val="150000"/>
              </a:lnSpc>
              <a:spcBef>
                <a:spcPts val="0"/>
              </a:spcBef>
            </a:pPr>
            <a:r>
              <a:rPr lang="en-US"/>
              <a:t>ALSA System on Chip (ASoC) 架构</a:t>
            </a:r>
            <a:endParaRPr lang="en-US"/>
          </a:p>
          <a:p>
            <a:pPr lvl="1" eaLnBrk="1" fontAlgn="auto" latinLnBrk="0" hangingPunct="1">
              <a:lnSpc>
                <a:spcPct val="150000"/>
              </a:lnSpc>
              <a:spcBef>
                <a:spcPts val="0"/>
              </a:spcBef>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eaLnBrk="1" fontAlgn="auto" latinLnBrk="0" hangingPunct="1">
              <a:lnSpc>
                <a:spcPct val="150000"/>
              </a:lnSpc>
              <a:spcBef>
                <a:spcPts val="0"/>
              </a:spcBef>
            </a:pPr>
            <a:r>
              <a:rPr lang="en-US"/>
              <a:t>codec driver: </a:t>
            </a:r>
            <a:r>
              <a:rPr lang="en-US">
                <a:sym typeface="+mn-ea"/>
              </a:rPr>
              <a:t>负责处理与codec相关的行为;</a:t>
            </a:r>
            <a:endParaRPr lang="en-US"/>
          </a:p>
          <a:p>
            <a:pPr lvl="1" eaLnBrk="1" fontAlgn="auto" latinLnBrk="0" hangingPunct="1">
              <a:lnSpc>
                <a:spcPct val="150000"/>
              </a:lnSpc>
              <a:spcBef>
                <a:spcPts val="0"/>
              </a:spcBef>
            </a:pPr>
            <a:r>
              <a:rPr lang="en-US"/>
              <a:t>platform driver: </a:t>
            </a:r>
            <a:r>
              <a:rPr lang="en-US">
                <a:sym typeface="+mn-ea"/>
              </a:rPr>
              <a:t>负责SoC端的行为;</a:t>
            </a:r>
            <a:endParaRPr lang="en-US">
              <a:sym typeface="+mn-ea"/>
            </a:endParaRPr>
          </a:p>
          <a:p>
            <a:pPr lvl="1" eaLnBrk="1" fontAlgn="auto" latinLnBrk="0" hangingPunct="1">
              <a:lnSpc>
                <a:spcPct val="150000"/>
              </a:lnSpc>
              <a:spcBef>
                <a:spcPts val="0"/>
              </a:spcBef>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12445" y="416560"/>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1790"/>
            <a:ext cx="10515600" cy="605155"/>
          </a:xfrm>
        </p:spPr>
        <p:txBody>
          <a:bodyPr>
            <a:normAutofit fontScale="90000"/>
          </a:bodyPr>
          <a:lstStyle/>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57500" lnSpcReduction="20000"/>
          </a:bodyPr>
          <a:lstStyle/>
          <a:p>
            <a:pPr eaLnBrk="1" fontAlgn="auto" latinLnBrk="0" hangingPunct="1">
              <a:lnSpc>
                <a:spcPct val="150000"/>
              </a:lnSpc>
              <a:spcBef>
                <a:spcPts val="0"/>
              </a:spcBef>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eaLnBrk="1" fontAlgn="auto" latinLnBrk="0" hangingPunct="1">
              <a:lnSpc>
                <a:spcPct val="150000"/>
              </a:lnSpc>
              <a:spcBef>
                <a:spcPts val="0"/>
              </a:spcBef>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75000" lnSpcReduction="20000"/>
          </a:bodyPr>
          <a:lstStyle/>
          <a:p>
            <a:pPr eaLnBrk="1" fontAlgn="auto" latinLnBrk="0" hangingPunct="1">
              <a:lnSpc>
                <a:spcPct val="150000"/>
              </a:lnSpc>
              <a:spcBef>
                <a:spcPts val="0"/>
              </a:spcBef>
            </a:pPr>
            <a:r>
              <a:rPr lang="zh-CN" altLang="en-US"/>
              <a:t>rt5640_dapm_routes基本上就是个路网，看的方式很简单，就是</a:t>
            </a:r>
            <a:endParaRPr lang="zh-CN" altLang="en-US"/>
          </a:p>
          <a:p>
            <a:pPr lvl="1" eaLnBrk="1" fontAlgn="auto" latinLnBrk="0" hangingPunct="1">
              <a:lnSpc>
                <a:spcPct val="150000"/>
              </a:lnSpc>
              <a:spcBef>
                <a:spcPts val="0"/>
              </a:spcBef>
            </a:pPr>
            <a:r>
              <a:rPr lang="zh-CN" altLang="en-US"/>
              <a:t>{终点, 开关, 起点}, 随便举个例:</a:t>
            </a:r>
            <a:endParaRPr lang="zh-CN" altLang="en-US"/>
          </a:p>
          <a:p>
            <a:pPr lvl="1" eaLnBrk="1" fontAlgn="auto" latinLnBrk="0" hangingPunct="1">
              <a:lnSpc>
                <a:spcPct val="150000"/>
              </a:lnSpc>
              <a:spcBef>
                <a:spcPts val="0"/>
              </a:spcBef>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eaLnBrk="1" fontAlgn="auto" latinLnBrk="0" hangingPunct="1">
              <a:lnSpc>
                <a:spcPct val="150000"/>
              </a:lnSpc>
              <a:spcBef>
                <a:spcPts val="0"/>
              </a:spcBef>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eaLnBrk="1" fontAlgn="auto" latinLnBrk="0" hangingPunct="1">
              <a:lnSpc>
                <a:spcPct val="150000"/>
              </a:lnSpc>
              <a:spcBef>
                <a:spcPts val="0"/>
              </a:spcBef>
            </a:pPr>
            <a:r>
              <a:rPr lang="zh-CN" altLang="en-US"/>
              <a:t>如果终点的类型是_MUX的话，命名方式则终点本身就会是一个控制项的名字，中间的开关则是这个控制项的选项之一，例如</a:t>
            </a:r>
            <a:endParaRPr lang="zh-CN" altLang="en-US"/>
          </a:p>
          <a:p>
            <a:pPr lvl="1" eaLnBrk="1" fontAlgn="auto" latinLnBrk="0" hangingPunct="1">
              <a:lnSpc>
                <a:spcPct val="150000"/>
              </a:lnSpc>
              <a:spcBef>
                <a:spcPts val="0"/>
              </a:spcBef>
            </a:pPr>
            <a:r>
              <a:rPr lang="zh-CN" altLang="en-US"/>
              <a:t>{"Stereo ADC L2 Mux", "DMIC1", "DMIC L1"}的控制项为"Stereo ADC L2 Mux"。</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endParaRPr lang="zh-CN" altLang="en-US"/>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45000" lnSpcReduction="20000"/>
          </a:bodyPr>
          <a:lstStyle/>
          <a:p>
            <a:pPr eaLnBrk="1" fontAlgn="auto" latinLnBrk="0" hangingPunct="1">
              <a:lnSpc>
                <a:spcPct val="150000"/>
              </a:lnSpc>
              <a:spcBef>
                <a:spcPts val="0"/>
              </a:spcBef>
            </a:pPr>
            <a:r>
              <a:rPr lang="zh-CN" altLang="en-US"/>
              <a:t>呼叫snd_soc_register_codec的时候除了soc_codec_dev_rt5640之外还有一个很重要的参数就是rt5640_dai，rt5640_dai定义了rt5640的I2S介面的一些资讯，</a:t>
            </a:r>
            <a:endParaRPr lang="zh-CN" altLang="en-US"/>
          </a:p>
          <a:p>
            <a:pPr eaLnBrk="1" fontAlgn="auto" latinLnBrk="0" hangingPunct="1">
              <a:lnSpc>
                <a:spcPct val="150000"/>
              </a:lnSpc>
              <a:spcBef>
                <a:spcPts val="0"/>
              </a:spcBef>
            </a:pPr>
            <a:r>
              <a:rPr lang="en-US" altLang="zh-CN">
                <a:sym typeface="+mn-ea"/>
              </a:rPr>
              <a:t>.</a:t>
            </a:r>
            <a:r>
              <a:rPr lang="zh-CN" altLang="en-US">
                <a:sym typeface="+mn-ea"/>
              </a:rPr>
              <a:t>name = "rt5640-aif1", 表示这个dai的名字，将被使用在machine driver dai link的codec_name中，</a:t>
            </a:r>
            <a:endParaRPr lang="zh-CN" altLang="en-US"/>
          </a:p>
          <a:p>
            <a:pPr eaLnBrk="1" fontAlgn="auto" latinLnBrk="0" hangingPunct="1">
              <a:lnSpc>
                <a:spcPct val="150000"/>
              </a:lnSpc>
              <a:spcBef>
                <a:spcPts val="0"/>
              </a:spcBef>
            </a:pPr>
            <a:r>
              <a:rPr lang="zh-CN" altLang="en-US">
                <a:sym typeface="+mn-ea"/>
              </a:rPr>
              <a:t>.id = RT5640_AIF1, 用来分辨rt5640的不同dai，</a:t>
            </a:r>
            <a:endParaRPr lang="zh-CN" altLang="en-US"/>
          </a:p>
          <a:p>
            <a:pPr eaLnBrk="1" fontAlgn="auto" latinLnBrk="0" hangingPunct="1">
              <a:lnSpc>
                <a:spcPct val="150000"/>
              </a:lnSpc>
              <a:spcBef>
                <a:spcPts val="0"/>
              </a:spcBef>
            </a:pPr>
            <a:r>
              <a:rPr lang="zh-CN" altLang="en-US">
                <a:sym typeface="+mn-ea"/>
              </a:rPr>
              <a:t>.stream_name 用在rt5640_dapm_widgets，将DAI跟dapm的地图做一个连接，</a:t>
            </a:r>
            <a:endParaRPr lang="zh-CN" altLang="en-US"/>
          </a:p>
          <a:p>
            <a:pPr eaLnBrk="1" fontAlgn="auto" latinLnBrk="0" hangingPunct="1">
              <a:lnSpc>
                <a:spcPct val="150000"/>
              </a:lnSpc>
              <a:spcBef>
                <a:spcPts val="0"/>
              </a:spcBef>
            </a:pPr>
            <a:r>
              <a:rPr lang="zh-CN" altLang="en-US">
                <a:sym typeface="+mn-ea"/>
              </a:rPr>
              <a:t>.channels_min .channels_max 顾名思义为这个DAI所支援的最大及最小声道数，</a:t>
            </a:r>
            <a:endParaRPr lang="zh-CN" altLang="en-US">
              <a:sym typeface="+mn-ea"/>
            </a:endParaRPr>
          </a:p>
          <a:p>
            <a:pPr eaLnBrk="1" fontAlgn="auto" latinLnBrk="0" hangingPunct="1">
              <a:lnSpc>
                <a:spcPct val="150000"/>
              </a:lnSpc>
              <a:spcBef>
                <a:spcPts val="0"/>
              </a:spcBef>
            </a:pPr>
            <a:r>
              <a:rPr lang="zh-CN" altLang="en-US">
                <a:sym typeface="+mn-ea"/>
              </a:rPr>
              <a:t>.rates 为这个DAI能支援的sample rate (采样率)</a:t>
            </a:r>
            <a:endParaRPr lang="zh-CN" altLang="en-US">
              <a:sym typeface="+mn-ea"/>
            </a:endParaRPr>
          </a:p>
          <a:p>
            <a:pPr eaLnBrk="1" fontAlgn="auto" latinLnBrk="0" hangingPunct="1">
              <a:lnSpc>
                <a:spcPct val="150000"/>
              </a:lnSpc>
              <a:spcBef>
                <a:spcPts val="0"/>
              </a:spcBef>
            </a:pPr>
            <a:r>
              <a:rPr lang="zh-CN" altLang="en-US"/>
              <a:t>.formats为这个DAI能支援的格式</a:t>
            </a:r>
            <a:r>
              <a:rPr lang="en-US" altLang="zh-CN"/>
              <a:t>, 当使用者在使用这个DAI播放或录音的时候ALSA将会判断此codec能不能支援</a:t>
            </a:r>
            <a:endParaRPr lang="en-US" altLang="zh-CN"/>
          </a:p>
          <a:p>
            <a:pPr eaLnBrk="1" fontAlgn="auto" latinLnBrk="0" hangingPunct="1">
              <a:lnSpc>
                <a:spcPct val="150000"/>
              </a:lnSpc>
              <a:spcBef>
                <a:spcPts val="0"/>
              </a:spcBef>
            </a:pPr>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57500" lnSpcReduction="20000"/>
          </a:bodyPr>
          <a:lstStyle/>
          <a:p>
            <a:pPr eaLnBrk="1" fontAlgn="auto" latinLnBrk="0" hangingPunct="1">
              <a:lnSpc>
                <a:spcPct val="150000"/>
              </a:lnSpc>
              <a:spcBef>
                <a:spcPts val="0"/>
              </a:spcBef>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eaLnBrk="1" fontAlgn="auto" latinLnBrk="0" hangingPunct="1">
              <a:lnSpc>
                <a:spcPct val="150000"/>
              </a:lnSpc>
              <a:spcBef>
                <a:spcPts val="0"/>
              </a:spcBef>
            </a:pPr>
            <a:r>
              <a:rPr lang="zh-CN" altLang="en-US"/>
              <a:t>注册DAPM元件除了类别外还有一些重要的东西，以MIXER来说明，其他类别的元件也都差不多，就不重复介绍了，</a:t>
            </a:r>
            <a:endParaRPr lang="zh-CN" altLang="en-US"/>
          </a:p>
          <a:p>
            <a:pPr eaLnBrk="1" fontAlgn="auto" latinLnBrk="0" hangingPunct="1">
              <a:lnSpc>
                <a:spcPct val="150000"/>
              </a:lnSpc>
              <a:spcBef>
                <a:spcPts val="0"/>
              </a:spcBef>
            </a:pPr>
            <a:r>
              <a:rPr lang="zh-CN" altLang="en-US"/>
              <a:t>SND_SOC_DAPM_MIXER("SPK MIXL", RT5640_PWR_MIXER, RT5640_PWR_SM_L_BIT, 0, rt5640_spk_l_mix, ARRAY_SIZE(rt5640_spk_l_mix)),</a:t>
            </a:r>
            <a:endParaRPr lang="zh-CN" altLang="en-US"/>
          </a:p>
          <a:p>
            <a:pPr eaLnBrk="1" fontAlgn="auto" latinLnBrk="0" hangingPunct="1">
              <a:lnSpc>
                <a:spcPct val="150000"/>
              </a:lnSpc>
              <a:spcBef>
                <a:spcPts val="0"/>
              </a:spcBef>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endParaRPr lang="en-US" altLang="zh-CN" dirty="0">
              <a:solidFill>
                <a:schemeClr val="tx1"/>
              </a:solidFill>
              <a:effectLst/>
              <a:latin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endParaRPr lang="x-none" altLang="zh-CN" dirty="0"/>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fontScale="67500" lnSpcReduction="20000"/>
          </a:bodyPr>
          <a:lstStyle/>
          <a:p>
            <a:pPr indent="0" eaLnBrk="1" latinLnBrk="0" hangingPunct="1">
              <a:lnSpc>
                <a:spcPct val="150000"/>
              </a:lnSpc>
              <a:spcBef>
                <a:spcPts val="0"/>
              </a:spcBef>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indent="0" eaLnBrk="1" latinLnBrk="0" hangingPunct="1">
              <a:lnSpc>
                <a:spcPct val="150000"/>
              </a:lnSpc>
              <a:spcBef>
                <a:spcPts val="0"/>
              </a:spcBef>
            </a:pPr>
            <a:r>
              <a:rPr dirty="0" err="1"/>
              <a:t>build.ninja</a:t>
            </a:r>
            <a:endParaRPr dirty="0"/>
          </a:p>
          <a:p>
            <a:pPr lvl="1" indent="0" eaLnBrk="1" latinLnBrk="0" hangingPunct="1">
              <a:lnSpc>
                <a:spcPct val="150000"/>
              </a:lnSpc>
              <a:spcBef>
                <a:spcPts val="0"/>
              </a:spcBef>
            </a:pPr>
            <a:r>
              <a:rPr dirty="0"/>
              <a:t>build.ninja相当于ninja的makefile，一个简单的build.ninja文件如下，分为rule和dependency两部分。</a:t>
            </a:r>
            <a:endParaRPr dirty="0"/>
          </a:p>
          <a:p>
            <a:pPr lvl="0" indent="0" eaLnBrk="1" latinLnBrk="0" hangingPunct="1">
              <a:lnSpc>
                <a:spcPct val="150000"/>
              </a:lnSpc>
              <a:spcBef>
                <a:spcPts val="0"/>
              </a:spcBef>
            </a:pPr>
            <a:r>
              <a:rPr dirty="0" err="1"/>
              <a:t>ninja命令的使用如下</a:t>
            </a:r>
            <a:r>
              <a:rPr dirty="0"/>
              <a:t>：</a:t>
            </a:r>
            <a:endParaRPr dirty="0"/>
          </a:p>
          <a:p>
            <a:pPr lvl="1" indent="0" eaLnBrk="1" latinLnBrk="0" hangingPunct="1">
              <a:lnSpc>
                <a:spcPct val="150000"/>
              </a:lnSpc>
              <a:spcBef>
                <a:spcPts val="0"/>
              </a:spcBef>
            </a:pPr>
            <a:r>
              <a:rPr lang="x-none" dirty="0"/>
              <a:t>Compile: ninja</a:t>
            </a:r>
            <a:endParaRPr lang="x-none" dirty="0"/>
          </a:p>
          <a:p>
            <a:pPr lvl="1" indent="0" eaLnBrk="1" latinLnBrk="0" hangingPunct="1">
              <a:lnSpc>
                <a:spcPct val="150000"/>
              </a:lnSpc>
              <a:spcBef>
                <a:spcPts val="0"/>
              </a:spcBef>
            </a:pPr>
            <a:r>
              <a:rPr lang="x-none" dirty="0"/>
              <a:t>Help: ninja -h</a:t>
            </a:r>
            <a:endParaRPr lang="x-none" dirty="0"/>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50000"/>
          </a:bodyPr>
          <a:lstStyle/>
          <a:p>
            <a:pPr indent="0" eaLnBrk="1" fontAlgn="auto" latinLnBrk="0" hangingPunct="1">
              <a:lnSpc>
                <a:spcPct val="150000"/>
              </a:lnSpc>
              <a:spcBef>
                <a:spcPts val="0"/>
              </a:spcBef>
            </a:pPr>
            <a:r>
              <a:rPr lang="zh-CN" altLang="en-US"/>
              <a:t>cros_workon is a </a:t>
            </a:r>
            <a:r>
              <a:rPr lang="en-US" altLang="zh-CN"/>
              <a:t>bash script that is used to select which portage packages you intent to work on.</a:t>
            </a:r>
            <a:endParaRPr lang="en-US" altLang="zh-CN"/>
          </a:p>
          <a:p>
            <a:pPr indent="0" eaLnBrk="1" fontAlgn="auto" latinLnBrk="0" hangingPunct="1">
              <a:lnSpc>
                <a:spcPct val="150000"/>
              </a:lnSpc>
              <a:spcBef>
                <a:spcPts val="0"/>
              </a:spcBef>
            </a:pPr>
            <a:r>
              <a:rPr lang="en-US" altLang="zh-CN"/>
              <a:t>The “cros_workon start” command will:</a:t>
            </a:r>
            <a:endParaRPr lang="en-US" altLang="zh-CN"/>
          </a:p>
          <a:p>
            <a:pPr lvl="1" indent="0" eaLnBrk="1" fontAlgn="auto" latinLnBrk="0" hangingPunct="1">
              <a:lnSpc>
                <a:spcPct val="150000"/>
              </a:lnSpc>
              <a:spcBef>
                <a:spcPts val="0"/>
              </a:spcBef>
            </a:pPr>
            <a:r>
              <a:rPr lang="en-US" altLang="zh-CN" sz="2400"/>
              <a:t>Use the -9999 ebuild for a package;</a:t>
            </a:r>
            <a:endParaRPr lang="en-US" altLang="zh-CN" sz="2400"/>
          </a:p>
          <a:p>
            <a:pPr lvl="1" indent="0" eaLnBrk="1" fontAlgn="auto" latinLnBrk="0" hangingPunct="1">
              <a:lnSpc>
                <a:spcPct val="150000"/>
              </a:lnSpc>
              <a:spcBef>
                <a:spcPts val="0"/>
              </a:spcBef>
            </a:pPr>
            <a:r>
              <a:rPr lang="en-US" altLang="zh-CN" sz="2400"/>
              <a:t>Build from local sources.</a:t>
            </a:r>
            <a:endParaRPr lang="en-US" altLang="zh-CN" sz="2400"/>
          </a:p>
          <a:p>
            <a:pPr lvl="0" indent="0" eaLnBrk="1" fontAlgn="auto" latinLnBrk="0" hangingPunct="1">
              <a:lnSpc>
                <a:spcPct val="150000"/>
              </a:lnSpc>
              <a:spcBef>
                <a:spcPts val="0"/>
              </a:spcBef>
            </a:pPr>
            <a:r>
              <a:rPr lang="en-US" altLang="zh-CN" sz="2800"/>
              <a:t>The “cros_workon stop” command will:</a:t>
            </a:r>
            <a:endParaRPr lang="en-US" altLang="zh-CN" sz="2800"/>
          </a:p>
          <a:p>
            <a:pPr lvl="1" indent="0" eaLnBrk="1" fontAlgn="auto" latinLnBrk="0" hangingPunct="1">
              <a:lnSpc>
                <a:spcPct val="150000"/>
              </a:lnSpc>
              <a:spcBef>
                <a:spcPts val="0"/>
              </a:spcBef>
            </a:pPr>
            <a:r>
              <a:rPr lang="en-US" altLang="zh-CN" sz="2400"/>
              <a:t>Revert to the latest stable ebuild;</a:t>
            </a:r>
            <a:endParaRPr lang="en-US" altLang="zh-CN" sz="2400"/>
          </a:p>
          <a:p>
            <a:pPr lvl="1" indent="0" eaLnBrk="1" fontAlgn="auto" latinLnBrk="0" hangingPunct="1">
              <a:lnSpc>
                <a:spcPct val="150000"/>
              </a:lnSpc>
              <a:spcBef>
                <a:spcPts val="0"/>
              </a:spcBef>
            </a:pPr>
            <a:r>
              <a:rPr lang="en-US" altLang="zh-CN" sz="2400"/>
              <a:t>Use prebuilt binaries when possible.</a:t>
            </a:r>
            <a:endParaRPr lang="en-US" altLang="zh-CN" sz="2400"/>
          </a:p>
          <a:p>
            <a:pPr lvl="0" indent="0" eaLnBrk="1" fontAlgn="auto" latinLnBrk="0" hangingPunct="1">
              <a:lnSpc>
                <a:spcPct val="150000"/>
              </a:lnSpc>
              <a:spcBef>
                <a:spcPts val="0"/>
              </a:spcBef>
            </a:pPr>
            <a:r>
              <a:rPr lang="en-US" altLang="zh-CN"/>
              <a:t>“cros_workon info, list and list-all” commands are useful.</a:t>
            </a:r>
            <a:endParaRPr lang="zh-CN" altLang="en-US"/>
          </a:p>
          <a:p>
            <a:pPr indent="0" eaLnBrk="1" fontAlgn="auto" latinLnBrk="0" hangingPunct="1">
              <a:lnSpc>
                <a:spcPct val="150000"/>
              </a:lnSpc>
              <a:spcBef>
                <a:spcPts val="0"/>
              </a:spcBef>
            </a:pPr>
            <a:r>
              <a:rPr lang="en-US" altLang="zh-CN"/>
              <a:t>When using cros_workon, two new commands are used instead:</a:t>
            </a:r>
            <a:endParaRPr lang="en-US" altLang="zh-CN"/>
          </a:p>
          <a:p>
            <a:pPr lvl="1" indent="0" eaLnBrk="1" fontAlgn="auto" latinLnBrk="0" hangingPunct="1">
              <a:lnSpc>
                <a:spcPct val="150000"/>
              </a:lnSpc>
              <a:spcBef>
                <a:spcPts val="0"/>
              </a:spcBef>
            </a:pPr>
            <a:r>
              <a:rPr lang="en-US" altLang="zh-CN"/>
              <a:t>repo: Usually run outside the chroot.</a:t>
            </a:r>
            <a:endParaRPr lang="en-US" altLang="zh-CN"/>
          </a:p>
          <a:p>
            <a:pPr lvl="2" indent="0" eaLnBrk="1" fontAlgn="auto" latinLnBrk="0" hangingPunct="1">
              <a:lnSpc>
                <a:spcPct val="150000"/>
              </a:lnSpc>
              <a:spcBef>
                <a:spcPts val="0"/>
              </a:spcBef>
            </a:pPr>
            <a:r>
              <a:rPr lang="en-US" altLang="zh-CN"/>
              <a:t>It's used to check out and sync your repositories and manage the tracking branches for git.</a:t>
            </a:r>
            <a:endParaRPr lang="en-US" altLang="zh-CN"/>
          </a:p>
          <a:p>
            <a:pPr lvl="1" indent="0" eaLnBrk="1" fontAlgn="auto" latinLnBrk="0" hangingPunct="1">
              <a:lnSpc>
                <a:spcPct val="150000"/>
              </a:lnSpc>
              <a:spcBef>
                <a:spcPts val="0"/>
              </a:spcBef>
            </a:pPr>
            <a:r>
              <a:rPr lang="en-US" altLang="zh-CN"/>
              <a:t>src/scrips/cros_workon: Always run inside the chroot.</a:t>
            </a:r>
            <a:endParaRPr lang="en-US" altLang="zh-CN"/>
          </a:p>
          <a:p>
            <a:pPr lvl="2" indent="0" eaLnBrk="1" fontAlgn="auto" latinLnBrk="0" hangingPunct="1">
              <a:lnSpc>
                <a:spcPct val="150000"/>
              </a:lnSpc>
              <a:spcBef>
                <a:spcPts val="0"/>
              </a:spcBef>
            </a:pPr>
            <a:r>
              <a:rPr lang="en-US" altLang="zh-CN"/>
              <a:t>It's used to unmask a package ebuild so that</a:t>
            </a:r>
            <a:endParaRPr lang="en-US" altLang="zh-CN"/>
          </a:p>
          <a:p>
            <a:pPr lvl="2" indent="0" eaLnBrk="1" fontAlgn="auto" latinLnBrk="0" hangingPunct="1">
              <a:lnSpc>
                <a:spcPct val="150000"/>
              </a:lnSpc>
              <a:spcBef>
                <a:spcPts val="0"/>
              </a:spcBef>
            </a:pPr>
            <a:r>
              <a:rPr lang="en-US" altLang="zh-CN"/>
              <a:t>1) repo will be prepared to sync a local copy of the source, and</a:t>
            </a:r>
            <a:endParaRPr lang="en-US" altLang="zh-CN"/>
          </a:p>
          <a:p>
            <a:pPr lvl="2" indent="0" eaLnBrk="1" fontAlgn="auto" latinLnBrk="0" hangingPunct="1">
              <a:lnSpc>
                <a:spcPct val="150000"/>
              </a:lnSpc>
              <a:spcBef>
                <a:spcPts val="0"/>
              </a:spcBef>
            </a:pPr>
            <a:r>
              <a:rPr lang="en-US" altLang="zh-CN"/>
              <a:t>2) build_packages will use the local source instead of the stable version.</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60000"/>
          </a:bodyPr>
          <a:lstStyle/>
          <a:p>
            <a:pPr indent="0" eaLnBrk="1" fontAlgn="auto" latinLnBrk="0" hangingPunct="1">
              <a:lnSpc>
                <a:spcPct val="150000"/>
              </a:lnSpc>
              <a:spcBef>
                <a:spcPts val="0"/>
              </a:spcBef>
            </a:pPr>
            <a:r>
              <a:rPr lang="en-US" altLang="zh-CN"/>
              <a:t>cros_workon package</a:t>
            </a:r>
            <a:endParaRPr lang="en-US" altLang="zh-CN"/>
          </a:p>
          <a:p>
            <a:pPr lvl="1" indent="0" eaLnBrk="1" fontAlgn="auto" latinLnBrk="0" hangingPunct="1">
              <a:lnSpc>
                <a:spcPct val="150000"/>
              </a:lnSpc>
              <a:spcBef>
                <a:spcPts val="0"/>
              </a:spcBef>
            </a:pPr>
            <a:r>
              <a:rPr lang="en-US" altLang="zh-CN"/>
              <a:t>If an ebuild inherits cros_workon it is a cros_workon package.</a:t>
            </a:r>
            <a:endParaRPr lang="en-US" altLang="zh-CN"/>
          </a:p>
          <a:p>
            <a:pPr lvl="1" indent="0" eaLnBrk="1" fontAlgn="auto" latinLnBrk="0" hangingPunct="1">
              <a:lnSpc>
                <a:spcPct val="150000"/>
              </a:lnSpc>
              <a:spcBef>
                <a:spcPts val="0"/>
              </a:spcBef>
            </a:pPr>
            <a:r>
              <a:rPr lang="en-US" altLang="zh-CN"/>
              <a:t>If you need to modify a cros_workon ebuild you must modify the -9999 version of the ebuild.</a:t>
            </a:r>
            <a:endParaRPr lang="en-US" altLang="zh-CN"/>
          </a:p>
          <a:p>
            <a:pPr lvl="2" indent="0" eaLnBrk="1" fontAlgn="auto" latinLnBrk="0" hangingPunct="1">
              <a:lnSpc>
                <a:spcPct val="150000"/>
              </a:lnSpc>
              <a:spcBef>
                <a:spcPts val="0"/>
              </a:spcBef>
            </a:pPr>
            <a:r>
              <a:rPr lang="en-US" altLang="zh-CN"/>
              <a:t>When the change is submitted the builders will automatically up-rev the current stable ebuild and replace it with the contents of the -9999 ebuild.</a:t>
            </a:r>
            <a:endParaRPr lang="en-US" altLang="zh-CN"/>
          </a:p>
          <a:p>
            <a:pPr lvl="0" indent="0" eaLnBrk="1" fontAlgn="auto" latinLnBrk="0" hangingPunct="1">
              <a:lnSpc>
                <a:spcPct val="150000"/>
              </a:lnSpc>
              <a:spcBef>
                <a:spcPts val="0"/>
              </a:spcBef>
            </a:pPr>
            <a:r>
              <a:rPr lang="en-US" altLang="zh-CN"/>
              <a:t>Non cros_workon packages</a:t>
            </a:r>
            <a:endParaRPr lang="en-US" altLang="zh-CN"/>
          </a:p>
          <a:p>
            <a:pPr lvl="1" indent="0" eaLnBrk="1" fontAlgn="auto" latinLnBrk="0" hangingPunct="1">
              <a:lnSpc>
                <a:spcPct val="150000"/>
              </a:lnSpc>
              <a:spcBef>
                <a:spcPts val="0"/>
              </a:spcBef>
            </a:pPr>
            <a:r>
              <a:rPr lang="en-US" altLang="zh-CN"/>
              <a:t>The package's ebuild file DOES NOT contain “inherit cros_workon” statement</a:t>
            </a:r>
            <a:endParaRPr lang="en-US" altLang="zh-CN"/>
          </a:p>
          <a:p>
            <a:pPr lvl="1" indent="0" eaLnBrk="1" fontAlgn="auto" latinLnBrk="0" hangingPunct="1">
              <a:lnSpc>
                <a:spcPct val="150000"/>
              </a:lnSpc>
              <a:spcBef>
                <a:spcPts val="0"/>
              </a:spcBef>
            </a:pPr>
            <a:r>
              <a:rPr lang="en-US" altLang="zh-CN"/>
              <a:t>If so, “cros_workon” commands DO NOT work on this package.</a:t>
            </a:r>
            <a:endParaRPr lang="en-US" altLang="zh-CN"/>
          </a:p>
          <a:p>
            <a:pPr lvl="1" indent="0" eaLnBrk="1" fontAlgn="auto" latinLnBrk="0" hangingPunct="1">
              <a:lnSpc>
                <a:spcPct val="150000"/>
              </a:lnSpc>
              <a:spcBef>
                <a:spcPts val="0"/>
              </a:spcBef>
            </a:pPr>
            <a:r>
              <a:rPr lang="en-US" altLang="zh-CN"/>
              <a:t>If you need to change an ebuild for a non cros_workon package then when submitting the change you will need to manually up-rev the ebuild.</a:t>
            </a:r>
            <a:endParaRPr lang="en-US" altLang="zh-CN"/>
          </a:p>
          <a:p>
            <a:pPr lvl="2" indent="0" eaLnBrk="1" fontAlgn="auto" latinLnBrk="0" hangingPunct="1">
              <a:lnSpc>
                <a:spcPct val="150000"/>
              </a:lnSpc>
              <a:spcBef>
                <a:spcPts val="0"/>
              </a:spcBef>
            </a:pPr>
            <a:r>
              <a:rPr lang="en-US" altLang="zh-CN" sz="2000"/>
              <a:t>For example, git mv arbitrary-0.0.1-r3 arbitrary-0.0.1-r4</a:t>
            </a:r>
            <a:endParaRPr lang="en-US" altLang="zh-CN" sz="2000"/>
          </a:p>
          <a:p>
            <a:pPr lvl="0" indent="0" eaLnBrk="1" fontAlgn="auto" latinLnBrk="0" hangingPunct="1">
              <a:lnSpc>
                <a:spcPct val="150000"/>
              </a:lnSpc>
              <a:spcBef>
                <a:spcPts val="0"/>
              </a:spcBef>
            </a:pPr>
            <a:r>
              <a:rPr lang="en-US" altLang="zh-CN"/>
              <a:t>Pre-built</a:t>
            </a:r>
            <a:endParaRPr lang="en-US" altLang="zh-CN"/>
          </a:p>
          <a:p>
            <a:pPr lvl="1" indent="0" eaLnBrk="1" fontAlgn="auto" latinLnBrk="0" hangingPunct="1">
              <a:lnSpc>
                <a:spcPct val="150000"/>
              </a:lnSpc>
              <a:spcBef>
                <a:spcPts val="0"/>
              </a:spcBef>
            </a:pPr>
            <a:r>
              <a:rPr lang="en-US" altLang="zh-CN"/>
              <a:t>The locations of the pre-builts is kept in : chromeos-partner-overlay/chromeos/binhost/target</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endParaRPr lang="en-US" dirty="0"/>
          </a:p>
        </p:txBody>
      </p:sp>
      <p:sp>
        <p:nvSpPr>
          <p:cNvPr id="3" name="Content Placeholder 2"/>
          <p:cNvSpPr>
            <a:spLocks noGrp="1"/>
          </p:cNvSpPr>
          <p:nvPr>
            <p:ph idx="1"/>
          </p:nvPr>
        </p:nvSpPr>
        <p:spPr/>
        <p:txBody>
          <a:bodyPr>
            <a:normAutofit fontScale="4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Chromium OS </a:t>
            </a:r>
            <a:r>
              <a:rPr lang="en-US" b="1" dirty="0"/>
              <a:t>Board Porting Guide</a:t>
            </a:r>
            <a:r>
              <a:rPr lang="x-none" altLang="en-US" dirty="0"/>
              <a:t>: </a:t>
            </a:r>
            <a:r>
              <a:rPr lang="en-US" dirty="0"/>
              <a:t>https://www.chromium.org/chromium-os/how-tos-and-troubleshooting/chromiumos-board-porting-guide</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endParaRPr lang="en-US" dirty="0"/>
          </a:p>
          <a:p>
            <a:pPr fontAlgn="auto">
              <a:lnSpc>
                <a:spcPct val="150000"/>
              </a:lnSpc>
            </a:pPr>
            <a:r>
              <a:rPr lang="x-none"/>
              <a:t>Add kernel driver:</a:t>
            </a:r>
            <a:endParaRPr lang="x-none"/>
          </a:p>
          <a:p>
            <a:pPr lvl="1" fontAlgn="auto">
              <a:lnSpc>
                <a:spcPct val="150000"/>
              </a:lnSpc>
            </a:pPr>
            <a:r>
              <a:rPr lang="x-none" sz="2400"/>
              <a:t>Locate used kernel via "cros_workon --board xxx --list all" to locate used kernel, then enable driver in kernel config, then "cros_workon start ..."</a:t>
            </a:r>
            <a:endParaRPr lang="x-none" sz="2400"/>
          </a:p>
          <a:p>
            <a:pPr fontAlgn="auto">
              <a:lnSpc>
                <a:spcPct val="150000"/>
              </a:lnSpc>
            </a:pPr>
            <a:r>
              <a:rPr lang="x-none"/>
              <a:t>Add userspace packages:</a:t>
            </a:r>
            <a:endParaRPr lang="x-none"/>
          </a:p>
          <a:p>
            <a:pPr lvl="1" fontAlgn="auto">
              <a:lnSpc>
                <a:spcPct val="150000"/>
              </a:lnSpc>
            </a:pPr>
            <a:r>
              <a:rPr lang="x-none"/>
              <a:t>Suggested reading: Gentoo Development Guide - Ebuild Writing (https://devmanual.gentoo.org/ebuild-writing/)</a:t>
            </a:r>
            <a:endParaRPr lang="x-none"/>
          </a:p>
          <a:p>
            <a:pPr lvl="1" fontAlgn="auto">
              <a:lnSpc>
                <a:spcPct val="150000"/>
              </a:lnSpc>
            </a:pPr>
            <a:r>
              <a:rPr lang="x-none"/>
              <a:t>Suggested reading: Chromium OS Portage Build FAQ (http://www.chromium.org/chromium-os/how-tos-and-troubleshooting/portage-build-faq)</a:t>
            </a:r>
            <a:endParaRPr 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27500" lnSpcReduction="20000"/>
          </a:bodyPr>
          <a:lstStyle/>
          <a:p>
            <a:pPr fontAlgn="auto">
              <a:lnSpc>
                <a:spcPct val="150000"/>
              </a:lnSpc>
            </a:pPr>
            <a:r>
              <a:rPr lang="x-none" altLang="en-US"/>
              <a:t>mkdir -p ~/workspace/chromiumos; cd ~/workspace/chromiumos</a:t>
            </a:r>
            <a:endParaRPr lang="x-none" altLang="en-US"/>
          </a:p>
          <a:p>
            <a:pPr fontAlgn="auto">
              <a:lnSpc>
                <a:spcPct val="150000"/>
              </a:lnSpc>
            </a:pPr>
            <a:r>
              <a:rPr lang="en-US" altLang="zh-CN"/>
              <a:t>$repo init -u http://git.chromium.org/git/manifest -m minilayout.xml</a:t>
            </a:r>
            <a:endParaRPr lang="en-US" altLang="zh-CN"/>
          </a:p>
          <a:p>
            <a:pPr fontAlgn="auto">
              <a:lnSpc>
                <a:spcPct val="150000"/>
              </a:lnSpc>
            </a:pPr>
            <a:r>
              <a:rPr lang="en-US" altLang="zh-CN"/>
              <a:t>$repo sync</a:t>
            </a:r>
            <a:endParaRPr lang="en-US" altLang="zh-CN"/>
          </a:p>
          <a:p>
            <a:pPr fontAlgn="auto">
              <a:lnSpc>
                <a:spcPct val="150000"/>
              </a:lnSpc>
            </a:pPr>
            <a:r>
              <a:rPr lang="en-US" altLang="zh-CN"/>
              <a:t>$cd src/scripts</a:t>
            </a:r>
            <a:endParaRPr lang="en-US" altLang="zh-CN"/>
          </a:p>
          <a:p>
            <a:pPr fontAlgn="auto">
              <a:lnSpc>
                <a:spcPct val="150000"/>
              </a:lnSpc>
            </a:pPr>
            <a:r>
              <a:rPr lang="en-US" altLang="zh-CN"/>
              <a:t>$./make_chroot</a:t>
            </a:r>
            <a:endParaRPr lang="en-US" altLang="zh-CN"/>
          </a:p>
          <a:p>
            <a:pPr lvl="1" fontAlgn="auto">
              <a:lnSpc>
                <a:spcPct val="15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50000"/>
              </a:lnSpc>
            </a:pPr>
            <a:r>
              <a:rPr lang="en-US" altLang="zh-CN" sz="2800"/>
              <a:t>$./enter_chroot.sh</a:t>
            </a:r>
            <a:endParaRPr lang="en-US" altLang="zh-CN" sz="2800"/>
          </a:p>
          <a:p>
            <a:pPr lvl="1" fontAlgn="auto">
              <a:lnSpc>
                <a:spcPct val="150000"/>
              </a:lnSpc>
            </a:pPr>
            <a:r>
              <a:rPr lang="en-US" altLang="zh-CN"/>
              <a:t>To enter the chroot in order to do development</a:t>
            </a:r>
            <a:r>
              <a:rPr lang="en-US" altLang="zh-CN" sz="2400"/>
              <a:t>.</a:t>
            </a:r>
            <a:endParaRPr lang="en-US" altLang="zh-CN" sz="2400"/>
          </a:p>
          <a:p>
            <a:pPr lvl="0" fontAlgn="auto">
              <a:lnSpc>
                <a:spcPct val="150000"/>
              </a:lnSpc>
            </a:pPr>
            <a:r>
              <a:rPr lang="en-US" altLang="zh-CN" sz="2800"/>
              <a:t>Or ./enter_chroot.sh --chrome_root=$(PATH/TO/CHROMIUM-BROWSER/SRC)</a:t>
            </a:r>
            <a:endParaRPr lang="en-US" altLang="zh-CN" sz="2800"/>
          </a:p>
          <a:p>
            <a:pPr lvl="0" fontAlgn="auto">
              <a:lnSpc>
                <a:spcPct val="15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5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5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50000"/>
              </a:lnSpc>
            </a:pPr>
            <a:r>
              <a:rPr lang="x-none" altLang="en-US">
                <a:sym typeface="+mn-ea"/>
              </a:rPr>
              <a:t>(cr)</a:t>
            </a:r>
            <a:r>
              <a:rPr lang="en-US" altLang="zh-CN" sz="2800"/>
              <a:t>$./enable_localaccount.sh USERNAME</a:t>
            </a:r>
            <a:endParaRPr lang="en-US" altLang="zh-CN" sz="2800"/>
          </a:p>
          <a:p>
            <a:pPr lvl="1" fontAlgn="auto">
              <a:lnSpc>
                <a:spcPct val="150000"/>
              </a:lnSpc>
            </a:pPr>
            <a:r>
              <a:rPr lang="en-US" altLang="zh-CN" sz="2400"/>
              <a:t>The local user account allows login with no password even if you can not connect to the Internet.</a:t>
            </a:r>
            <a:endParaRPr lang="en-US" altLang="zh-CN" sz="2400"/>
          </a:p>
          <a:p>
            <a:pPr lvl="0" fontAlgn="auto">
              <a:lnSpc>
                <a:spcPct val="150000"/>
              </a:lnSpc>
            </a:pPr>
            <a:r>
              <a:rPr lang="x-none" altLang="en-US">
                <a:sym typeface="+mn-ea"/>
              </a:rPr>
              <a:t>(cr)</a:t>
            </a:r>
            <a:r>
              <a:rPr lang="en-US" altLang="zh-CN" sz="2800"/>
              <a:t>$./set_shared_user_password.sh</a:t>
            </a:r>
            <a:endParaRPr lang="en-US" altLang="zh-CN" sz="2800"/>
          </a:p>
          <a:p>
            <a:pPr lvl="1" fontAlgn="auto">
              <a:lnSpc>
                <a:spcPct val="15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50000"/>
              </a:lnSpc>
            </a:pPr>
            <a:r>
              <a:rPr lang="x-none" altLang="en-US">
                <a:sym typeface="+mn-ea"/>
              </a:rPr>
              <a:t>(cr)</a:t>
            </a:r>
            <a:r>
              <a:rPr lang="en-US" altLang="zh-CN"/>
              <a:t>$ ./build_packages --board="x86-generic" --jobs=4</a:t>
            </a:r>
            <a:endParaRPr lang="en-US" altLang="zh-CN"/>
          </a:p>
          <a:p>
            <a:pPr lvl="1" fontAlgn="auto">
              <a:lnSpc>
                <a:spcPct val="15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50000"/>
              </a:lnSpc>
            </a:pPr>
            <a:r>
              <a:rPr lang="x-none" altLang="en-US">
                <a:sym typeface="+mn-ea"/>
              </a:rPr>
              <a:t>(cr)</a:t>
            </a:r>
            <a:r>
              <a:rPr lang="en-US" altLang="zh-CN"/>
              <a:t>$ ./build_image --noenable_rootfs_verification</a:t>
            </a:r>
            <a:endParaRPr lang="en-US" altLang="zh-CN"/>
          </a:p>
          <a:p>
            <a:pPr lvl="0" fontAlgn="auto">
              <a:lnSpc>
                <a:spcPct val="15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endParaRPr lang="en-US"/>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endParaRPr lang="x-none"/>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endParaRPr lang="x-none"/>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endParaRPr lang="x-none"/>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pPr eaLnBrk="1" latinLnBrk="0" hangingPunct="1">
              <a:lnSpc>
                <a:spcPct val="150000"/>
              </a:lnSpc>
              <a:spcBef>
                <a:spcPts val="0"/>
              </a:spcBef>
            </a:pPr>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pPr eaLnBrk="1" latinLnBrk="0" hangingPunct="1">
              <a:lnSpc>
                <a:spcPct val="150000"/>
              </a:lnSpc>
              <a:spcBef>
                <a:spcPts val="0"/>
              </a:spcBef>
            </a:pPr>
            <a:r>
              <a:rPr lang="en-US"/>
              <a:t>sysvinit 需要读取/etc/inittab 文件。分析这个文件的内容，它获得以下一些配置信息：</a:t>
            </a:r>
            <a:endParaRPr lang="en-US"/>
          </a:p>
          <a:p>
            <a:pPr eaLnBrk="1" latinLnBrk="0" hangingPunct="1">
              <a:lnSpc>
                <a:spcPct val="150000"/>
              </a:lnSpc>
              <a:spcBef>
                <a:spcPts val="0"/>
              </a:spcBef>
            </a:pPr>
            <a:r>
              <a:rPr lang="en-US"/>
              <a:t>    系统需要进入的 runlevel</a:t>
            </a:r>
            <a:endParaRPr lang="en-US"/>
          </a:p>
          <a:p>
            <a:pPr eaLnBrk="1" latinLnBrk="0" hangingPunct="1">
              <a:lnSpc>
                <a:spcPct val="150000"/>
              </a:lnSpc>
              <a:spcBef>
                <a:spcPts val="0"/>
              </a:spcBef>
            </a:pPr>
            <a:r>
              <a:rPr lang="en-US"/>
              <a:t>    捕获组合键的定义</a:t>
            </a:r>
            <a:endParaRPr lang="en-US"/>
          </a:p>
          <a:p>
            <a:pPr eaLnBrk="1" latinLnBrk="0" hangingPunct="1">
              <a:lnSpc>
                <a:spcPct val="150000"/>
              </a:lnSpc>
              <a:spcBef>
                <a:spcPts val="0"/>
              </a:spcBef>
            </a:pPr>
            <a:r>
              <a:rPr lang="en-US"/>
              <a:t>    定义电源 fail/restore 脚本</a:t>
            </a:r>
            <a:endParaRPr lang="en-US"/>
          </a:p>
          <a:p>
            <a:pPr eaLnBrk="1" latinLnBrk="0" hangingPunct="1">
              <a:lnSpc>
                <a:spcPct val="150000"/>
              </a:lnSpc>
              <a:spcBef>
                <a:spcPts val="0"/>
              </a:spcBef>
            </a:pPr>
            <a:r>
              <a:rPr lang="en-US"/>
              <a:t>    启动 getty 和虚拟控制台</a:t>
            </a:r>
            <a:endParaRPr lang="en-US"/>
          </a:p>
          <a:p>
            <a:pPr eaLnBrk="1" latinLnBrk="0" hangingPunct="1">
              <a:lnSpc>
                <a:spcPct val="150000"/>
              </a:lnSpc>
              <a:spcBef>
                <a:spcPts val="0"/>
              </a:spcBef>
            </a:pPr>
            <a:r>
              <a:rPr lang="en-US"/>
              <a:t>得到配置信息后，sysvinit 顺序地执行以下这些步骤，从而将系统初始化为预订的 runlevel X。</a:t>
            </a:r>
            <a:endParaRPr lang="en-US"/>
          </a:p>
          <a:p>
            <a:pPr eaLnBrk="1" latinLnBrk="0" hangingPunct="1">
              <a:lnSpc>
                <a:spcPct val="150000"/>
              </a:lnSpc>
              <a:spcBef>
                <a:spcPts val="0"/>
              </a:spcBef>
            </a:pPr>
            <a:r>
              <a:rPr lang="en-US"/>
              <a:t>    /etc/rc.d/rc.sysinit</a:t>
            </a:r>
            <a:endParaRPr lang="en-US"/>
          </a:p>
          <a:p>
            <a:pPr eaLnBrk="1" latinLnBrk="0" hangingPunct="1">
              <a:lnSpc>
                <a:spcPct val="150000"/>
              </a:lnSpc>
              <a:spcBef>
                <a:spcPts val="0"/>
              </a:spcBef>
            </a:pPr>
            <a:r>
              <a:rPr lang="en-US"/>
              <a:t>    /etc/rc.d/rc 和/etc/rc.d/rcX.d/ (X 代表运行级别 0-6)</a:t>
            </a:r>
            <a:endParaRPr lang="en-US"/>
          </a:p>
          <a:p>
            <a:pPr eaLnBrk="1" latinLnBrk="0" hangingPunct="1">
              <a:lnSpc>
                <a:spcPct val="150000"/>
              </a:lnSpc>
              <a:spcBef>
                <a:spcPts val="0"/>
              </a:spcBef>
            </a:pPr>
            <a:r>
              <a:rPr lang="en-US"/>
              <a:t>    /etc/rc.d/rc.local</a:t>
            </a:r>
            <a:endParaRPr lang="en-US"/>
          </a:p>
          <a:p>
            <a:pPr eaLnBrk="1" latinLnBrk="0" hangingPunct="1">
              <a:lnSpc>
                <a:spcPct val="150000"/>
              </a:lnSpc>
              <a:spcBef>
                <a:spcPts val="0"/>
              </a:spcBef>
            </a:pPr>
            <a:r>
              <a:rPr lang="en-US"/>
              <a:t>    X Display Manager（如果需要的话）</a:t>
            </a:r>
            <a:endParaRPr lang="en-US"/>
          </a:p>
          <a:p>
            <a:pPr eaLnBrk="1" latinLnBrk="0" hangingPunct="1">
              <a:lnSpc>
                <a:spcPct val="150000"/>
              </a:lnSpc>
              <a:spcBef>
                <a:spcPts val="0"/>
              </a:spcBef>
            </a:pPr>
            <a:r>
              <a:rPr lang="en-US"/>
              <a:t>rc.sysinit 主要完成以下这些工作。</a:t>
            </a:r>
            <a:endParaRPr lang="en-US"/>
          </a:p>
          <a:p>
            <a:pPr eaLnBrk="1" latinLnBrk="0" hangingPunct="1">
              <a:lnSpc>
                <a:spcPct val="150000"/>
              </a:lnSpc>
              <a:spcBef>
                <a:spcPts val="0"/>
              </a:spcBef>
            </a:pPr>
            <a:r>
              <a:rPr lang="en-US"/>
              <a:t>    激活 udev 和 selinux</a:t>
            </a:r>
            <a:endParaRPr lang="en-US"/>
          </a:p>
          <a:p>
            <a:pPr eaLnBrk="1" latinLnBrk="0" hangingPunct="1">
              <a:lnSpc>
                <a:spcPct val="150000"/>
              </a:lnSpc>
              <a:spcBef>
                <a:spcPts val="0"/>
              </a:spcBef>
            </a:pPr>
            <a:r>
              <a:rPr lang="en-US"/>
              <a:t>    设置定义在/etc/sysctl.conf 中的内核参数</a:t>
            </a:r>
            <a:endParaRPr lang="en-US"/>
          </a:p>
          <a:p>
            <a:pPr eaLnBrk="1" latinLnBrk="0" hangingPunct="1">
              <a:lnSpc>
                <a:spcPct val="150000"/>
              </a:lnSpc>
              <a:spcBef>
                <a:spcPts val="0"/>
              </a:spcBef>
            </a:pPr>
            <a:r>
              <a:rPr lang="en-US"/>
              <a:t>    设置系统时钟</a:t>
            </a:r>
            <a:endParaRPr lang="en-US"/>
          </a:p>
          <a:p>
            <a:pPr eaLnBrk="1" latinLnBrk="0" hangingPunct="1">
              <a:lnSpc>
                <a:spcPct val="150000"/>
              </a:lnSpc>
              <a:spcBef>
                <a:spcPts val="0"/>
              </a:spcBef>
            </a:pPr>
            <a:r>
              <a:rPr lang="en-US"/>
              <a:t>    加载 keymaps</a:t>
            </a:r>
            <a:endParaRPr lang="en-US"/>
          </a:p>
          <a:p>
            <a:pPr eaLnBrk="1" latinLnBrk="0" hangingPunct="1">
              <a:lnSpc>
                <a:spcPct val="150000"/>
              </a:lnSpc>
              <a:spcBef>
                <a:spcPts val="0"/>
              </a:spcBef>
            </a:pPr>
            <a:r>
              <a:rPr lang="en-US"/>
              <a:t>    使能交换分区</a:t>
            </a:r>
            <a:endParaRPr lang="en-US"/>
          </a:p>
          <a:p>
            <a:pPr eaLnBrk="1" latinLnBrk="0" hangingPunct="1">
              <a:lnSpc>
                <a:spcPct val="150000"/>
              </a:lnSpc>
              <a:spcBef>
                <a:spcPts val="0"/>
              </a:spcBef>
            </a:pPr>
            <a:r>
              <a:rPr lang="en-US"/>
              <a:t>    设置主机名(hostname)</a:t>
            </a:r>
            <a:endParaRPr lang="en-US"/>
          </a:p>
          <a:p>
            <a:pPr eaLnBrk="1" latinLnBrk="0" hangingPunct="1">
              <a:lnSpc>
                <a:spcPct val="150000"/>
              </a:lnSpc>
              <a:spcBef>
                <a:spcPts val="0"/>
              </a:spcBef>
            </a:pPr>
            <a:r>
              <a:rPr lang="en-US"/>
              <a:t>    根分区检查和 remount</a:t>
            </a:r>
            <a:endParaRPr lang="en-US"/>
          </a:p>
          <a:p>
            <a:pPr eaLnBrk="1" latinLnBrk="0" hangingPunct="1">
              <a:lnSpc>
                <a:spcPct val="150000"/>
              </a:lnSpc>
              <a:spcBef>
                <a:spcPts val="0"/>
              </a:spcBef>
            </a:pPr>
            <a:r>
              <a:rPr lang="en-US"/>
              <a:t>    激活 RAID 和 LVM 设备</a:t>
            </a:r>
            <a:endParaRPr lang="en-US"/>
          </a:p>
          <a:p>
            <a:pPr eaLnBrk="1" latinLnBrk="0" hangingPunct="1">
              <a:lnSpc>
                <a:spcPct val="150000"/>
              </a:lnSpc>
              <a:spcBef>
                <a:spcPts val="0"/>
              </a:spcBef>
            </a:pPr>
            <a:r>
              <a:rPr lang="en-US"/>
              <a:t>    开启磁盘配额</a:t>
            </a:r>
            <a:endParaRPr lang="en-US"/>
          </a:p>
          <a:p>
            <a:pPr eaLnBrk="1" latinLnBrk="0" hangingPunct="1">
              <a:lnSpc>
                <a:spcPct val="150000"/>
              </a:lnSpc>
              <a:spcBef>
                <a:spcPts val="0"/>
              </a:spcBef>
            </a:pPr>
            <a:r>
              <a:rPr lang="en-US"/>
              <a:t>    检查并挂载所有文件系统</a:t>
            </a:r>
            <a:endParaRPr lang="en-US"/>
          </a:p>
          <a:p>
            <a:pPr eaLnBrk="1" latinLnBrk="0" hangingPunct="1">
              <a:lnSpc>
                <a:spcPct val="150000"/>
              </a:lnSpc>
              <a:spcBef>
                <a:spcPts val="0"/>
              </a:spcBef>
            </a:pPr>
            <a:r>
              <a:rPr lang="en-US"/>
              <a:t>    清除过期的 locks 和 PID 文件</a:t>
            </a:r>
            <a:endParaRPr lang="en-US"/>
          </a:p>
          <a:p>
            <a:pPr eaLnBrk="1" latinLnBrk="0" hangingPunct="1">
              <a:lnSpc>
                <a:spcPct val="150000"/>
              </a:lnSpc>
              <a:spcBef>
                <a:spcPts val="0"/>
              </a:spcBef>
            </a:pPr>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35000"/>
          </a:bodyPr>
          <a:p>
            <a:pPr eaLnBrk="1" latinLnBrk="0" hangingPunct="1">
              <a:lnSpc>
                <a:spcPct val="150000"/>
              </a:lnSpc>
              <a:spcBef>
                <a:spcPts val="0"/>
              </a:spcBef>
            </a:pPr>
            <a:r>
              <a:rPr lang="en-US"/>
              <a:t>halt</a:t>
            </a:r>
            <a:r>
              <a:rPr lang="x-none" altLang="en-US"/>
              <a:t>: </a:t>
            </a:r>
            <a:r>
              <a:rPr lang="en-US"/>
              <a:t>停止系统。</a:t>
            </a:r>
            <a:endParaRPr lang="en-US"/>
          </a:p>
          <a:p>
            <a:pPr eaLnBrk="1" latinLnBrk="0" hangingPunct="1">
              <a:lnSpc>
                <a:spcPct val="150000"/>
              </a:lnSpc>
              <a:spcBef>
                <a:spcPts val="0"/>
              </a:spcBef>
            </a:pPr>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pPr eaLnBrk="1" latinLnBrk="0" hangingPunct="1">
              <a:lnSpc>
                <a:spcPct val="150000"/>
              </a:lnSpc>
              <a:spcBef>
                <a:spcPts val="0"/>
              </a:spcBef>
            </a:pPr>
            <a:r>
              <a:rPr lang="en-US"/>
              <a:t>killall5</a:t>
            </a:r>
            <a:r>
              <a:rPr lang="x-none" altLang="en-US"/>
              <a:t>: </a:t>
            </a:r>
            <a:r>
              <a:rPr lang="en-US"/>
              <a:t>就是 SystemV 的 killall 命令。向除自己的会话(session)进程之外的其它进程发出信号，所以不能杀死当前使用的 shell。</a:t>
            </a:r>
            <a:endParaRPr lang="en-US"/>
          </a:p>
          <a:p>
            <a:pPr eaLnBrk="1" latinLnBrk="0" hangingPunct="1">
              <a:lnSpc>
                <a:spcPct val="150000"/>
              </a:lnSpc>
              <a:spcBef>
                <a:spcPts val="0"/>
              </a:spcBef>
            </a:pPr>
            <a:r>
              <a:rPr lang="en-US"/>
              <a:t>last</a:t>
            </a:r>
            <a:r>
              <a:rPr lang="x-none" altLang="en-US"/>
              <a:t>: </a:t>
            </a:r>
            <a:r>
              <a:rPr lang="en-US"/>
              <a:t>回溯/var/log/wtmp 文件(或者-f 选项指定的文件)，显示自从这个文件建立以来，所有用户的登录情况。</a:t>
            </a:r>
            <a:endParaRPr lang="en-US"/>
          </a:p>
          <a:p>
            <a:pPr eaLnBrk="1" latinLnBrk="0" hangingPunct="1">
              <a:lnSpc>
                <a:spcPct val="150000"/>
              </a:lnSpc>
              <a:spcBef>
                <a:spcPts val="0"/>
              </a:spcBef>
            </a:pPr>
            <a:r>
              <a:rPr lang="en-US"/>
              <a:t>lastb</a:t>
            </a:r>
            <a:r>
              <a:rPr lang="x-none" altLang="en-US"/>
              <a:t>: </a:t>
            </a:r>
            <a:r>
              <a:rPr lang="en-US"/>
              <a:t>作用和 last 差不多，默认情况下使用/var/log/btmp 文件，显示所有失败登录企图。</a:t>
            </a:r>
            <a:endParaRPr lang="en-US"/>
          </a:p>
          <a:p>
            <a:pPr eaLnBrk="1" latinLnBrk="0" hangingPunct="1">
              <a:lnSpc>
                <a:spcPct val="150000"/>
              </a:lnSpc>
              <a:spcBef>
                <a:spcPts val="0"/>
              </a:spcBef>
            </a:pPr>
            <a:r>
              <a:rPr lang="en-US"/>
              <a:t>mesg</a:t>
            </a:r>
            <a:r>
              <a:rPr lang="x-none" altLang="en-US"/>
              <a:t>: </a:t>
            </a:r>
            <a:r>
              <a:rPr lang="en-US"/>
              <a:t>控制其它用户对用户终端的访问。</a:t>
            </a:r>
            <a:endParaRPr lang="en-US"/>
          </a:p>
          <a:p>
            <a:pPr eaLnBrk="1" latinLnBrk="0" hangingPunct="1">
              <a:lnSpc>
                <a:spcPct val="150000"/>
              </a:lnSpc>
              <a:spcBef>
                <a:spcPts val="0"/>
              </a:spcBef>
            </a:pPr>
            <a:r>
              <a:rPr lang="en-US"/>
              <a:t>pidof</a:t>
            </a:r>
            <a:r>
              <a:rPr lang="x-none" altLang="en-US"/>
              <a:t>: </a:t>
            </a:r>
            <a:r>
              <a:rPr lang="en-US"/>
              <a:t>找出程序的进程识别号(pid)，输出到标准输出设备。</a:t>
            </a:r>
            <a:endParaRPr lang="en-US"/>
          </a:p>
          <a:p>
            <a:pPr eaLnBrk="1" latinLnBrk="0" hangingPunct="1">
              <a:lnSpc>
                <a:spcPct val="150000"/>
              </a:lnSpc>
              <a:spcBef>
                <a:spcPts val="0"/>
              </a:spcBef>
            </a:pPr>
            <a:r>
              <a:rPr lang="en-US"/>
              <a:t>poweroff</a:t>
            </a:r>
            <a:r>
              <a:rPr lang="x-none" altLang="en-US"/>
              <a:t>: </a:t>
            </a:r>
            <a:r>
              <a:rPr lang="en-US"/>
              <a:t>等于 shutdown -h –p，或者 telinit 0。关闭系统并切断电源。</a:t>
            </a:r>
            <a:endParaRPr lang="en-US"/>
          </a:p>
          <a:p>
            <a:pPr eaLnBrk="1" latinLnBrk="0" hangingPunct="1">
              <a:lnSpc>
                <a:spcPct val="150000"/>
              </a:lnSpc>
              <a:spcBef>
                <a:spcPts val="0"/>
              </a:spcBef>
            </a:pPr>
            <a:r>
              <a:rPr lang="en-US"/>
              <a:t>reboot</a:t>
            </a:r>
            <a:r>
              <a:rPr lang="x-none" altLang="en-US"/>
              <a:t>: </a:t>
            </a:r>
            <a:r>
              <a:rPr lang="en-US"/>
              <a:t>等于 shutdown –r 或者 telinit 6。重启系统。</a:t>
            </a:r>
            <a:endParaRPr lang="en-US"/>
          </a:p>
          <a:p>
            <a:pPr eaLnBrk="1" latinLnBrk="0" hangingPunct="1">
              <a:lnSpc>
                <a:spcPct val="150000"/>
              </a:lnSpc>
              <a:spcBef>
                <a:spcPts val="0"/>
              </a:spcBef>
            </a:pPr>
            <a:r>
              <a:rPr lang="en-US"/>
              <a:t>runlevel</a:t>
            </a:r>
            <a:r>
              <a:rPr lang="x-none" altLang="en-US"/>
              <a:t>: </a:t>
            </a:r>
            <a:r>
              <a:rPr lang="en-US"/>
              <a:t>读取系统的登录记录文件(一般是/var/run/utmp)把以前和当前的系统运行级输出到标准输出设备。</a:t>
            </a:r>
            <a:endParaRPr lang="en-US"/>
          </a:p>
          <a:p>
            <a:pPr eaLnBrk="1" latinLnBrk="0" hangingPunct="1">
              <a:lnSpc>
                <a:spcPct val="150000"/>
              </a:lnSpc>
              <a:spcBef>
                <a:spcPts val="0"/>
              </a:spcBef>
            </a:pPr>
            <a:r>
              <a:rPr lang="en-US"/>
              <a:t>shutdown</a:t>
            </a:r>
            <a:r>
              <a:rPr lang="x-none" altLang="en-US"/>
              <a:t>: </a:t>
            </a:r>
            <a:r>
              <a:rPr lang="en-US"/>
              <a:t>以一种安全的方式终止系统，所有正在登录的用户都会收到系统将要终止通知，并且不准新的登录。</a:t>
            </a:r>
            <a:endParaRPr lang="en-US"/>
          </a:p>
          <a:p>
            <a:pPr eaLnBrk="1" latinLnBrk="0" hangingPunct="1">
              <a:lnSpc>
                <a:spcPct val="150000"/>
              </a:lnSpc>
              <a:spcBef>
                <a:spcPts val="0"/>
              </a:spcBef>
            </a:pPr>
            <a:r>
              <a:rPr lang="en-US"/>
              <a:t>sulogin</a:t>
            </a:r>
            <a:r>
              <a:rPr lang="x-none" altLang="en-US"/>
              <a:t>: </a:t>
            </a:r>
            <a:r>
              <a:rPr lang="en-US"/>
              <a:t>当系统进入单用户模式时，被 init 调用。当接收到启动加载程序传递的-b 选项时，init 也会调用 sulogin。</a:t>
            </a:r>
            <a:endParaRPr lang="en-US"/>
          </a:p>
          <a:p>
            <a:pPr eaLnBrk="1" latinLnBrk="0" hangingPunct="1">
              <a:lnSpc>
                <a:spcPct val="150000"/>
              </a:lnSpc>
              <a:spcBef>
                <a:spcPts val="0"/>
              </a:spcBef>
            </a:pPr>
            <a:r>
              <a:rPr lang="en-US"/>
              <a:t>telinit</a:t>
            </a:r>
            <a:r>
              <a:rPr lang="x-none" altLang="en-US"/>
              <a:t>: </a:t>
            </a:r>
            <a:r>
              <a:rPr lang="en-US"/>
              <a:t>实际是 init 的一个连接，用来向 init 传送单字符参数和信号。</a:t>
            </a:r>
            <a:endParaRPr lang="en-US"/>
          </a:p>
          <a:p>
            <a:pPr eaLnBrk="1" latinLnBrk="0" hangingPunct="1">
              <a:lnSpc>
                <a:spcPct val="150000"/>
              </a:lnSpc>
              <a:spcBef>
                <a:spcPts val="0"/>
              </a:spcBef>
            </a:pPr>
            <a:r>
              <a:rPr lang="en-US"/>
              <a:t>utmpdump</a:t>
            </a:r>
            <a:r>
              <a:rPr lang="x-none" altLang="en-US"/>
              <a:t>: </a:t>
            </a:r>
            <a:r>
              <a:rPr lang="en-US"/>
              <a:t>以一种用户友好的格式向标准输出设备显示/var/run/utmp 文件的内容。</a:t>
            </a:r>
            <a:endParaRPr lang="en-US"/>
          </a:p>
          <a:p>
            <a:pPr eaLnBrk="1" latinLnBrk="0" hangingPunct="1">
              <a:lnSpc>
                <a:spcPct val="150000"/>
              </a:lnSpc>
              <a:spcBef>
                <a:spcPts val="0"/>
              </a:spcBef>
            </a:pPr>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500380" y="1181735"/>
            <a:ext cx="6033135" cy="5392420"/>
          </a:xfrm>
        </p:spPr>
        <p:txBody>
          <a:bodyPr>
            <a:normAutofit fontScale="50000"/>
          </a:bodyPr>
          <a:p>
            <a:pPr indent="0" eaLnBrk="1" fontAlgn="auto" latinLnBrk="0" hangingPunct="1">
              <a:lnSpc>
                <a:spcPct val="150000"/>
              </a:lnSpc>
              <a:spcBef>
                <a:spcPts val="0"/>
              </a:spcBef>
            </a:pPr>
            <a:r>
              <a:rPr lang="en-US"/>
              <a:t>Job 就是一个工作的单元，一个任务或者一个服务。可以理解为 sysvinit 中的一个服务脚本。有三种类型的工作：</a:t>
            </a:r>
            <a:endParaRPr lang="en-US"/>
          </a:p>
          <a:p>
            <a:pPr lvl="1" indent="0" eaLnBrk="1" fontAlgn="auto" latinLnBrk="0" hangingPunct="1">
              <a:lnSpc>
                <a:spcPct val="150000"/>
              </a:lnSpc>
              <a:spcBef>
                <a:spcPts val="0"/>
              </a:spcBef>
            </a:pPr>
            <a:r>
              <a:rPr lang="en-US"/>
              <a:t>task job</a:t>
            </a:r>
            <a:r>
              <a:rPr lang="x-none" altLang="en-US"/>
              <a:t>：代表在一定时间内会执行完毕的任务，比如删除一个文件；</a:t>
            </a:r>
            <a:endParaRPr lang="x-none" altLang="en-US"/>
          </a:p>
          <a:p>
            <a:pPr lvl="1" indent="0" eaLnBrk="1" fontAlgn="auto" latinLnBrk="0" hangingPunct="1">
              <a:lnSpc>
                <a:spcPct val="150000"/>
              </a:lnSpc>
              <a:spcBef>
                <a:spcPts val="0"/>
              </a:spcBef>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indent="0" eaLnBrk="1" fontAlgn="auto" latinLnBrk="0" hangingPunct="1">
              <a:lnSpc>
                <a:spcPct val="150000"/>
              </a:lnSpc>
              <a:spcBef>
                <a:spcPts val="0"/>
              </a:spcBef>
            </a:pPr>
            <a:r>
              <a:rPr lang="en-US"/>
              <a:t>abstract job</a:t>
            </a:r>
            <a:r>
              <a:rPr lang="x-none" altLang="en-US"/>
              <a:t>：仅由 upstart 内部使用，仅对理解 upstart 内部机理有所帮助。</a:t>
            </a:r>
            <a:endParaRPr lang="x-none" altLang="en-US"/>
          </a:p>
          <a:p>
            <a:pPr indent="0" eaLnBrk="1" fontAlgn="auto" latinLnBrk="0" hangingPunct="1">
              <a:lnSpc>
                <a:spcPct val="150000"/>
              </a:lnSpc>
              <a:spcBef>
                <a:spcPts val="0"/>
              </a:spcBef>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40000"/>
          </a:bodyPr>
          <a:p>
            <a:pPr indent="0" eaLnBrk="1" latinLnBrk="0" hangingPunct="1">
              <a:lnSpc>
                <a:spcPct val="150000"/>
              </a:lnSpc>
              <a:spcBef>
                <a:spcPts val="0"/>
              </a:spcBef>
            </a:pPr>
            <a:r>
              <a:rPr lang="en-US"/>
              <a:t>事件在 upstart 中以通知消息的形式具体存在。一旦某个事件发生了，Upstart 就向整个系统发送一个消息。</a:t>
            </a:r>
            <a:endParaRPr lang="en-US"/>
          </a:p>
          <a:p>
            <a:pPr indent="0" eaLnBrk="1" latinLnBrk="0" hangingPunct="1">
              <a:lnSpc>
                <a:spcPct val="150000"/>
              </a:lnSpc>
              <a:spcBef>
                <a:spcPts val="0"/>
              </a:spcBef>
            </a:pPr>
            <a:r>
              <a:rPr lang="en-US"/>
              <a:t>Event 可以分为三类: signal，methods 或者 hooks。</a:t>
            </a:r>
            <a:endParaRPr lang="en-US"/>
          </a:p>
          <a:p>
            <a:pPr lvl="1" indent="0" eaLnBrk="1" latinLnBrk="0" hangingPunct="1">
              <a:lnSpc>
                <a:spcPct val="150000"/>
              </a:lnSpc>
              <a:spcBef>
                <a:spcPts val="0"/>
              </a:spcBef>
            </a:pPr>
            <a:r>
              <a:rPr lang="en-US"/>
              <a:t>Signals</a:t>
            </a:r>
            <a:r>
              <a:rPr lang="x-none" altLang="en-US"/>
              <a:t>:</a:t>
            </a:r>
            <a:r>
              <a:rPr lang="en-US"/>
              <a:t> 事件是非阻塞的，异步的。发送一个信号之后控制权立即返回。</a:t>
            </a:r>
            <a:endParaRPr lang="en-US"/>
          </a:p>
          <a:p>
            <a:pPr lvl="1" indent="0" eaLnBrk="1" latinLnBrk="0" hangingPunct="1">
              <a:lnSpc>
                <a:spcPct val="150000"/>
              </a:lnSpc>
              <a:spcBef>
                <a:spcPts val="0"/>
              </a:spcBef>
            </a:pPr>
            <a:r>
              <a:rPr lang="en-US"/>
              <a:t>Methods</a:t>
            </a:r>
            <a:r>
              <a:rPr lang="x-none" altLang="en-US"/>
              <a:t>:</a:t>
            </a:r>
            <a:r>
              <a:rPr lang="en-US"/>
              <a:t> 事件是阻塞的，同步的。</a:t>
            </a:r>
            <a:endParaRPr lang="en-US"/>
          </a:p>
          <a:p>
            <a:pPr lvl="1" indent="0" eaLnBrk="1" latinLnBrk="0" hangingPunct="1">
              <a:lnSpc>
                <a:spcPct val="150000"/>
              </a:lnSpc>
              <a:spcBef>
                <a:spcPts val="0"/>
              </a:spcBef>
            </a:pPr>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pPr indent="0" eaLnBrk="1" latinLnBrk="0" hangingPunct="1">
              <a:lnSpc>
                <a:spcPct val="150000"/>
              </a:lnSpc>
              <a:spcBef>
                <a:spcPts val="0"/>
              </a:spcBef>
            </a:pPr>
            <a:r>
              <a:rPr lang="en-US"/>
              <a:t>Job 和 Event 的相互协作</a:t>
            </a:r>
            <a:endParaRPr lang="en-US"/>
          </a:p>
          <a:p>
            <a:pPr lvl="1" indent="0" eaLnBrk="1" latinLnBrk="0" hangingPunct="1">
              <a:lnSpc>
                <a:spcPct val="150000"/>
              </a:lnSpc>
              <a:spcBef>
                <a:spcPts val="0"/>
              </a:spcBef>
            </a:pPr>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pPr indent="0" eaLnBrk="1" latinLnBrk="0" hangingPunct="1">
              <a:lnSpc>
                <a:spcPct val="150000"/>
              </a:lnSpc>
              <a:spcBef>
                <a:spcPts val="0"/>
              </a:spcBef>
            </a:pPr>
            <a:r>
              <a:rPr lang="x-none" altLang="en-US"/>
              <a:t>Job</a:t>
            </a:r>
            <a:r>
              <a:rPr lang="en-US"/>
              <a:t>配置文件</a:t>
            </a:r>
            <a:r>
              <a:rPr lang="x-none" altLang="en-US"/>
              <a:t>: 工作配置文件存放在/etc/init 下面，是以.conf 作为文件后缀的文件。</a:t>
            </a:r>
            <a:endParaRPr lang="x-none" altLang="en-US"/>
          </a:p>
          <a:p>
            <a:pPr indent="0" eaLnBrk="1" latinLnBrk="0" hangingPunct="1">
              <a:lnSpc>
                <a:spcPct val="150000"/>
              </a:lnSpc>
              <a:spcBef>
                <a:spcPts val="0"/>
              </a:spcBef>
            </a:pPr>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55000" lnSpcReduction="20000"/>
          </a:bodyPr>
          <a:lstStyle/>
          <a:p>
            <a:pPr indent="0" eaLnBrk="1" fontAlgn="auto" latinLnBrk="0" hangingPunct="1">
              <a:lnSpc>
                <a:spcPct val="150000"/>
              </a:lnSpc>
              <a:spcBef>
                <a:spcPts val="0"/>
              </a:spcBef>
            </a:pPr>
            <a:r>
              <a:rPr lang="en-US" altLang="zh-CN"/>
              <a:t>Apps</a:t>
            </a:r>
            <a:endParaRPr lang="en-US" altLang="zh-CN"/>
          </a:p>
          <a:p>
            <a:pPr lvl="1" indent="0" eaLnBrk="1" fontAlgn="auto" latinLnBrk="0" hangingPunct="1">
              <a:lnSpc>
                <a:spcPct val="150000"/>
              </a:lnSpc>
              <a:spcBef>
                <a:spcPts val="0"/>
              </a:spcBef>
            </a:pPr>
            <a:r>
              <a:rPr lang="en-US" altLang="zh-CN"/>
              <a:t>hosted app</a:t>
            </a:r>
            <a:endParaRPr lang="en-US" altLang="zh-CN"/>
          </a:p>
          <a:p>
            <a:pPr lvl="1" indent="0" eaLnBrk="1" fontAlgn="auto" latinLnBrk="0" hangingPunct="1">
              <a:lnSpc>
                <a:spcPct val="150000"/>
              </a:lnSpc>
              <a:spcBef>
                <a:spcPts val="0"/>
              </a:spcBef>
            </a:pPr>
            <a:r>
              <a:rPr lang="en-US" altLang="zh-CN"/>
              <a:t>packaged app</a:t>
            </a:r>
            <a:endParaRPr lang="en-US" altLang="zh-CN"/>
          </a:p>
          <a:p>
            <a:pPr indent="0" eaLnBrk="1" fontAlgn="auto" latinLnBrk="0" hangingPunct="1">
              <a:lnSpc>
                <a:spcPct val="150000"/>
              </a:lnSpc>
              <a:spcBef>
                <a:spcPts val="0"/>
              </a:spcBef>
            </a:pPr>
            <a:r>
              <a:rPr lang="en-US" altLang="zh-CN"/>
              <a:t>Themes</a:t>
            </a:r>
            <a:endParaRPr lang="en-US" altLang="zh-CN"/>
          </a:p>
          <a:p>
            <a:pPr indent="0" eaLnBrk="1" fontAlgn="auto" latinLnBrk="0" hangingPunct="1">
              <a:lnSpc>
                <a:spcPct val="150000"/>
              </a:lnSpc>
              <a:spcBef>
                <a:spcPts val="0"/>
              </a:spcBef>
            </a:pPr>
            <a:r>
              <a:rPr lang="en-US" altLang="zh-CN"/>
              <a:t>Extensions</a:t>
            </a:r>
            <a:endParaRPr lang="en-US" altLang="zh-CN"/>
          </a:p>
          <a:p>
            <a:pPr indent="0" eaLnBrk="1" fontAlgn="auto" latinLnBrk="0" hangingPunct="1">
              <a:lnSpc>
                <a:spcPct val="150000"/>
              </a:lnSpc>
              <a:spcBef>
                <a:spcPts val="0"/>
              </a:spcBef>
            </a:pPr>
            <a:r>
              <a:rPr lang="en-US" altLang="zh-CN"/>
              <a:t>Remote Desktop Capabilities - Chromoting</a:t>
            </a:r>
            <a:endParaRPr lang="en-US" altLang="zh-CN"/>
          </a:p>
          <a:p>
            <a:pPr indent="0" eaLnBrk="1" fontAlgn="auto" latinLnBrk="0" hangingPunct="1">
              <a:lnSpc>
                <a:spcPct val="150000"/>
              </a:lnSpc>
              <a:spcBef>
                <a:spcPts val="0"/>
              </a:spcBef>
            </a:pPr>
            <a:r>
              <a:rPr lang="en-US" altLang="zh-CN"/>
              <a:t>GPU Accelerated Compositing – WebGL</a:t>
            </a:r>
            <a:endParaRPr lang="en-US" altLang="zh-CN"/>
          </a:p>
          <a:p>
            <a:pPr lvl="1" indent="0" eaLnBrk="1" fontAlgn="auto" latinLnBrk="0" hangingPunct="1">
              <a:lnSpc>
                <a:spcPct val="150000"/>
              </a:lnSpc>
              <a:spcBef>
                <a:spcPts val="0"/>
              </a:spcBef>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indent="0" eaLnBrk="1" fontAlgn="auto" latinLnBrk="0" hangingPunct="1">
              <a:lnSpc>
                <a:spcPct val="150000"/>
              </a:lnSpc>
              <a:spcBef>
                <a:spcPts val="0"/>
              </a:spcBef>
            </a:pPr>
            <a:r>
              <a:rPr lang="en-US" altLang="zh-CN"/>
              <a:t>Chromium must be launched from the command line in order to enable WebGL.</a:t>
            </a:r>
            <a:endParaRPr lang="en-US" altLang="zh-CN"/>
          </a:p>
          <a:p>
            <a:pPr lvl="1" indent="0" eaLnBrk="1" fontAlgn="auto" latinLnBrk="0" hangingPunct="1">
              <a:lnSpc>
                <a:spcPct val="150000"/>
              </a:lnSpc>
              <a:spcBef>
                <a:spcPts val="0"/>
              </a:spcBef>
            </a:pPr>
            <a:r>
              <a:rPr lang="en-US" altLang="zh-CN"/>
              <a:t>Linux : ./chrome --enable-webgl</a:t>
            </a:r>
            <a:endParaRPr lang="en-US" altLang="zh-CN"/>
          </a:p>
          <a:p>
            <a:pPr lvl="1" indent="0" eaLnBrk="1" fontAlgn="auto" latinLnBrk="0" hangingPunct="1">
              <a:lnSpc>
                <a:spcPct val="150000"/>
              </a:lnSpc>
              <a:spcBef>
                <a:spcPts val="0"/>
              </a:spcBef>
            </a:pPr>
            <a:r>
              <a:rPr lang="en-US" altLang="zh-CN"/>
              <a:t>Mac OS X : ./Chromium.app/Contents/MacOS/Chromium --enable-webgl</a:t>
            </a:r>
            <a:endParaRPr lang="en-US" altLang="zh-CN"/>
          </a:p>
          <a:p>
            <a:pPr lvl="1" indent="0" eaLnBrk="1" fontAlgn="auto" latinLnBrk="0" hangingPunct="1">
              <a:lnSpc>
                <a:spcPct val="150000"/>
              </a:lnSpc>
              <a:spcBef>
                <a:spcPts val="0"/>
              </a:spcBef>
            </a:pPr>
            <a:r>
              <a:rPr lang="en-US" altLang="zh-CN"/>
              <a:t>Windows : No command line options needed.</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endParaRPr lang="x-none" alt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50000"/>
          </a:bodyPr>
          <a:p>
            <a:pPr indent="0" eaLnBrk="1" fontAlgn="auto" latinLnBrk="0" hangingPunct="1">
              <a:lnSpc>
                <a:spcPct val="150000"/>
              </a:lnSpc>
              <a:spcBef>
                <a:spcPts val="0"/>
              </a:spcBef>
              <a:buClrTx/>
              <a:buSzPct val="100000"/>
              <a:buBlip>
                <a:blip r:embed="rId1"/>
              </a:buBlip>
            </a:pPr>
            <a:r>
              <a:rPr lang="en-US"/>
              <a:t>Git clone the latest coreboot package at https://github.com/coreboot/coreboot. </a:t>
            </a:r>
            <a:endParaRPr lang="en-US"/>
          </a:p>
          <a:p>
            <a:pPr indent="0" eaLnBrk="1" fontAlgn="auto" latinLnBrk="0" hangingPunct="1">
              <a:lnSpc>
                <a:spcPct val="150000"/>
              </a:lnSpc>
              <a:spcBef>
                <a:spcPts val="0"/>
              </a:spcBef>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indent="0" eaLnBrk="1" fontAlgn="auto" latinLnBrk="0" hangingPunct="1">
              <a:lnSpc>
                <a:spcPct val="150000"/>
              </a:lnSpc>
              <a:spcBef>
                <a:spcPts val="0"/>
              </a:spcBef>
            </a:pPr>
            <a:r>
              <a:rPr lang="en-US"/>
              <a:t>You will also need the VBT binary image. You can take this from APL_CB_MR4 source package: ./Apollo_Lake_CB_MR4/APOLLOLAKE_CB_MR3_001_28-APR-2017/intel/fsp/mainboard/leafhill/vbt.dat</a:t>
            </a:r>
            <a:endParaRPr lang="en-US"/>
          </a:p>
          <a:p>
            <a:pPr lvl="0" indent="0" eaLnBrk="1" fontAlgn="auto" latinLnBrk="0" hangingPunct="1">
              <a:lnSpc>
                <a:spcPct val="150000"/>
              </a:lnSpc>
              <a:spcBef>
                <a:spcPts val="0"/>
              </a:spcBef>
              <a:buClrTx/>
              <a:buSzPct val="100000"/>
              <a:buBlip>
                <a:blip r:embed="rId1"/>
              </a:buBlip>
            </a:pPr>
            <a:r>
              <a:rPr lang="en-US"/>
              <a:t>Download the latest FSP binary from this website: https://github.com/IntelFsp/FSP/tree/ApolloLake, or if you have access to the FSP source repository, then git clone the package and build a Release FSP.</a:t>
            </a:r>
            <a:endParaRPr lang="en-US"/>
          </a:p>
          <a:p>
            <a:pPr lvl="0" indent="0" eaLnBrk="1" fontAlgn="auto" latinLnBrk="0" hangingPunct="1">
              <a:lnSpc>
                <a:spcPct val="150000"/>
              </a:lnSpc>
              <a:spcBef>
                <a:spcPts val="0"/>
              </a:spcBef>
              <a:buClrTx/>
              <a:buSzPct val="100000"/>
              <a:buBlip>
                <a:blip r:embed="rId1"/>
              </a:buBlip>
            </a:pPr>
            <a:r>
              <a:rPr lang="en-US"/>
              <a:t>Spilt the FSP.fd into its three core components using the SplitFspBin.py tool: FSP_T, FSP_S, and FSP_M.</a:t>
            </a:r>
            <a:endParaRPr lang="en-US"/>
          </a:p>
          <a:p>
            <a:pPr lvl="1" indent="0" eaLnBrk="1" fontAlgn="auto" latinLnBrk="0" hangingPunct="1">
              <a:lnSpc>
                <a:spcPct val="150000"/>
              </a:lnSpc>
              <a:spcBef>
                <a:spcPts val="0"/>
              </a:spcBef>
            </a:pPr>
            <a:r>
              <a:rPr lang="en-US"/>
              <a:t>Important Note: The FSP_T will not be used on the build. Only the FSP_S and FSP_M are important.</a:t>
            </a:r>
            <a:endParaRPr lang="en-US"/>
          </a:p>
          <a:p>
            <a:pPr lvl="1" indent="0" eaLnBrk="1" fontAlgn="auto" latinLnBrk="0" hangingPunct="1">
              <a:lnSpc>
                <a:spcPct val="150000"/>
              </a:lnSpc>
              <a:spcBef>
                <a:spcPts val="0"/>
              </a:spcBef>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eaLnBrk="1" fontAlgn="auto" latinLnBrk="0" hangingPunct="1">
              <a:lnSpc>
                <a:spcPct val="150000"/>
              </a:lnSpc>
              <a:spcBef>
                <a:spcPts val="0"/>
              </a:spcBef>
            </a:pPr>
            <a:r>
              <a:rPr lang="en-US" altLang="zh-CN"/>
              <a:t>Equery can be used to collect a variaty of information from Portage. Some common usages are:</a:t>
            </a:r>
            <a:endParaRPr lang="en-US" altLang="zh-CN"/>
          </a:p>
          <a:p>
            <a:pPr lvl="1" eaLnBrk="1" fontAlgn="auto" latinLnBrk="0" hangingPunct="1">
              <a:lnSpc>
                <a:spcPct val="150000"/>
              </a:lnSpc>
              <a:spcBef>
                <a:spcPts val="0"/>
              </a:spcBef>
            </a:pPr>
            <a:r>
              <a:rPr lang="x-none" altLang="en-US"/>
              <a:t>emerge-$BOARD --search kernel: Search 'kernel' packages in current codebase</a:t>
            </a:r>
            <a:endParaRPr lang="x-none" altLang="en-US"/>
          </a:p>
          <a:p>
            <a:pPr lvl="1" eaLnBrk="1" fontAlgn="auto" latinLnBrk="0" hangingPunct="1">
              <a:lnSpc>
                <a:spcPct val="150000"/>
              </a:lnSpc>
              <a:spcBef>
                <a:spcPts val="0"/>
              </a:spcBef>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eaLnBrk="1" fontAlgn="auto" latinLnBrk="0" hangingPunct="1">
              <a:lnSpc>
                <a:spcPct val="150000"/>
              </a:lnSpc>
              <a:spcBef>
                <a:spcPts val="0"/>
              </a:spcBef>
            </a:pPr>
            <a:r>
              <a:rPr lang="en-US" altLang="zh-CN"/>
              <a:t>equery which &lt;package&gt;: tells you which ebuild is used for </a:t>
            </a:r>
            <a:r>
              <a:rPr lang="x-none" altLang="en-US"/>
              <a:t>the spcified</a:t>
            </a:r>
            <a:r>
              <a:rPr lang="en-US" altLang="zh-CN"/>
              <a:t> package</a:t>
            </a:r>
            <a:endParaRPr lang="en-US" altLang="zh-CN"/>
          </a:p>
          <a:p>
            <a:pPr lvl="1" eaLnBrk="1" fontAlgn="auto" latinLnBrk="0" hangingPunct="1">
              <a:lnSpc>
                <a:spcPct val="150000"/>
              </a:lnSpc>
              <a:spcBef>
                <a:spcPts val="0"/>
              </a:spcBef>
            </a:pPr>
            <a:r>
              <a:rPr lang="en-US" altLang="zh-CN"/>
              <a:t>equery depends &lt;package&gt;: tells you what pakages are dependent on a package</a:t>
            </a:r>
            <a:endParaRPr lang="en-US" altLang="zh-CN"/>
          </a:p>
          <a:p>
            <a:pPr lvl="1" eaLnBrk="1" fontAlgn="auto" latinLnBrk="0" hangingPunct="1">
              <a:lnSpc>
                <a:spcPct val="150000"/>
              </a:lnSpc>
              <a:spcBef>
                <a:spcPts val="0"/>
              </a:spcBef>
            </a:pPr>
            <a:r>
              <a:rPr lang="en-US" altLang="zh-CN"/>
              <a:t>equery files &lt;package&gt;: tells you what files installed belonging to a particular package</a:t>
            </a:r>
            <a:endParaRPr lang="en-US" altLang="zh-CN"/>
          </a:p>
          <a:p>
            <a:pPr lvl="1" eaLnBrk="1" fontAlgn="auto" latinLnBrk="0" hangingPunct="1">
              <a:lnSpc>
                <a:spcPct val="150000"/>
              </a:lnSpc>
              <a:spcBef>
                <a:spcPts val="0"/>
              </a:spcBef>
            </a:pPr>
            <a:r>
              <a:rPr lang="en-US" altLang="zh-CN"/>
              <a:t>equery uses &lt;package&gt;: tells you what USE flags are enabled for a package</a:t>
            </a:r>
            <a:endParaRPr lang="en-US" altLang="zh-CN"/>
          </a:p>
          <a:p>
            <a:pPr lvl="1" eaLnBrk="1" fontAlgn="auto" latinLnBrk="0" hangingPunct="1">
              <a:lnSpc>
                <a:spcPct val="150000"/>
              </a:lnSpc>
              <a:spcBef>
                <a:spcPts val="0"/>
              </a:spcBef>
            </a:pPr>
            <a:r>
              <a:rPr lang="en-US" altLang="zh-CN"/>
              <a:t>equery-$BOARD g &lt;package-name&gt;: Show the dependency graph for a package</a:t>
            </a:r>
            <a:endParaRPr lang="en-US" altLang="zh-CN"/>
          </a:p>
          <a:p>
            <a:pPr lvl="1" eaLnBrk="1" fontAlgn="auto" latinLnBrk="0" hangingPunct="1">
              <a:lnSpc>
                <a:spcPct val="150000"/>
              </a:lnSpc>
              <a:spcBef>
                <a:spcPts val="0"/>
              </a:spcBef>
            </a:pPr>
            <a:r>
              <a:rPr lang="en-US" altLang="zh-CN"/>
              <a:t>equery --quiet list '*'</a:t>
            </a:r>
            <a:r>
              <a:rPr lang="x-none" altLang="en-US"/>
              <a:t>: List all possible installed packages that can be enabled via "emerge" command. Most of them are NOT cros_workon categrory</a:t>
            </a:r>
            <a:endParaRPr lang="x-none" altLang="en-US"/>
          </a:p>
          <a:p>
            <a:pPr lvl="1" eaLnBrk="1" fontAlgn="auto" latinLnBrk="0" hangingPunct="1">
              <a:lnSpc>
                <a:spcPct val="150000"/>
              </a:lnSpc>
              <a:spcBef>
                <a:spcPts val="0"/>
              </a:spcBef>
            </a:pPr>
            <a:r>
              <a:rPr lang="x-none" altLang="en-US"/>
              <a:t>equery list '*' --format '$name' | xargs -n1 --replace emerge --search '%^{}$' 2&gt;/dev/null | egrep -e "^[*]|Description" | sed \  -e "s/Description://" | awk 'BEGIN {RS="*";FS="\n"} { printf "%-38s %s\n",$1, $2 }'</a:t>
            </a:r>
            <a:endParaRPr lang="x-none" altLang="en-US"/>
          </a:p>
          <a:p>
            <a:pPr lvl="1" eaLnBrk="1" fontAlgn="auto" latinLnBrk="0" hangingPunct="1">
              <a:lnSpc>
                <a:spcPct val="150000"/>
              </a:lnSpc>
              <a:spcBef>
                <a:spcPts val="0"/>
              </a:spcBef>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pPr eaLnBrk="1" fontAlgn="auto" latinLnBrk="0" hangingPunct="1">
              <a:lnSpc>
                <a:spcPct val="150000"/>
              </a:lnSpc>
              <a:spcBef>
                <a:spcPts val="0"/>
              </a:spcBef>
            </a:pPr>
            <a:r>
              <a:rPr lang="en-US" sz="2800"/>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4490"/>
            <a:ext cx="10515600" cy="60261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330325"/>
            <a:ext cx="10515600" cy="5190490"/>
          </a:xfrm>
        </p:spPr>
        <p:txBody>
          <a:bodyPr>
            <a:normAutofit fontScale="60000"/>
          </a:bodyPr>
          <a:lstStyle/>
          <a:p>
            <a:pPr eaLnBrk="1" fontAlgn="auto" latinLnBrk="0" hangingPunct="1">
              <a:lnSpc>
                <a:spcPct val="150000"/>
              </a:lnSpc>
              <a:spcBef>
                <a:spcPts val="0"/>
              </a:spcBef>
            </a:pPr>
            <a:r>
              <a:rPr lang="en-US"/>
              <a:t>The cros_sdk command supports mounting additional directories into your chroot environment.  This can be used to share editor configurations, a directory full of recovery images, etc.</a:t>
            </a:r>
            <a:endParaRPr lang="en-US"/>
          </a:p>
          <a:p>
            <a:pPr eaLnBrk="1" fontAlgn="auto" latinLnBrk="0" hangingPunct="1">
              <a:lnSpc>
                <a:spcPct val="150000"/>
              </a:lnSpc>
              <a:spcBef>
                <a:spcPts val="0"/>
              </a:spcBef>
            </a:pPr>
            <a:r>
              <a:rPr lang="en-US"/>
              <a:t>You can create a src/scripts/.local_mounts file listing all the directories (outside of the chroot) that you'd like to access inside the chroot. </a:t>
            </a:r>
            <a:r>
              <a:rPr lang="x-none" altLang="en-US"/>
              <a:t>For example:</a:t>
            </a:r>
            <a:endParaRPr lang="x-none" altLang="en-US"/>
          </a:p>
          <a:p>
            <a:pPr lvl="1" eaLnBrk="1" fontAlgn="auto" latinLnBrk="0" hangingPunct="1">
              <a:lnSpc>
                <a:spcPct val="150000"/>
              </a:lnSpc>
              <a:spcBef>
                <a:spcPts val="0"/>
              </a:spcBef>
            </a:pPr>
            <a:r>
              <a:rPr lang="x-none" altLang="en-US"/>
              <a:t> # source(path outside chroot) destination(path inside chroot)</a:t>
            </a:r>
            <a:endParaRPr lang="x-none" altLang="en-US"/>
          </a:p>
          <a:p>
            <a:pPr lvl="1" eaLnBrk="1" fontAlgn="auto" latinLnBrk="0" hangingPunct="1">
              <a:lnSpc>
                <a:spcPct val="150000"/>
              </a:lnSpc>
              <a:spcBef>
                <a:spcPts val="0"/>
              </a:spcBef>
            </a:pPr>
            <a:r>
              <a:rPr lang="x-none" altLang="en-US"/>
              <a:t>/usr/share/vim/google</a:t>
            </a:r>
            <a:endParaRPr lang="x-none" altLang="en-US"/>
          </a:p>
          <a:p>
            <a:pPr lvl="1" eaLnBrk="1" fontAlgn="auto" latinLnBrk="0" hangingPunct="1">
              <a:lnSpc>
                <a:spcPct val="150000"/>
              </a:lnSpc>
              <a:spcBef>
                <a:spcPts val="0"/>
              </a:spcBef>
            </a:pPr>
            <a:r>
              <a:rPr lang="x-none" altLang="en-US"/>
              <a:t>/home/YOURID/Downloads /Downloads</a:t>
            </a:r>
            <a:endParaRPr lang="x-none" altLang="en-US"/>
          </a:p>
          <a:p>
            <a:pPr lvl="0" eaLnBrk="1" fontAlgn="auto" latinLnBrk="0" hangingPunct="1">
              <a:lnSpc>
                <a:spcPct val="150000"/>
              </a:lnSpc>
              <a:spcBef>
                <a:spcPts val="0"/>
              </a:spcBef>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eaLnBrk="1" fontAlgn="auto" latinLnBrk="0" hangingPunct="1">
              <a:lnSpc>
                <a:spcPct val="150000"/>
              </a:lnSpc>
              <a:spcBef>
                <a:spcPts val="0"/>
              </a:spcBef>
            </a:pPr>
            <a:r>
              <a:rPr lang="x-none" altLang="en-US"/>
              <a:t>Reference: http://dev.chromium.org/chromium-os/tips-and-tricks-for-chromium-os-developers</a:t>
            </a: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800"/>
            <a:ext cx="10515600" cy="570865"/>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37500" lnSpcReduction="20000"/>
          </a:bodyPr>
          <a:lstStyle/>
          <a:p>
            <a:pPr eaLnBrk="1" latinLnBrk="0" hangingPunct="1">
              <a:lnSpc>
                <a:spcPct val="150000"/>
              </a:lnSpc>
              <a:spcBef>
                <a:spcPts val="0"/>
              </a:spcBef>
            </a:pPr>
            <a:r>
              <a:rPr lang="x-none" altLang="en-US"/>
              <a:t>Repo chromium os codebase</a:t>
            </a:r>
            <a:endParaRPr lang="en-US"/>
          </a:p>
          <a:p>
            <a:pPr lvl="1" eaLnBrk="1" latinLnBrk="0" hangingPunct="1">
              <a:lnSpc>
                <a:spcPct val="150000"/>
              </a:lnSpc>
              <a:spcBef>
                <a:spcPts val="0"/>
              </a:spcBef>
            </a:pPr>
            <a:r>
              <a:rPr lang="x-none" altLang="en-US"/>
              <a:t>Install depot_tools and repo sync init and sync chromium codebase</a:t>
            </a:r>
            <a:endParaRPr lang="x-none" altLang="en-US"/>
          </a:p>
          <a:p>
            <a:pPr lvl="1" eaLnBrk="1" latinLnBrk="0" hangingPunct="1">
              <a:lnSpc>
                <a:spcPct val="150000"/>
              </a:lnSpc>
              <a:spcBef>
                <a:spcPts val="0"/>
              </a:spcBef>
            </a:pPr>
            <a:r>
              <a:rPr lang="x-none" altLang="en-US"/>
              <a:t>cros_sdk  # Bring you to the chroot environment</a:t>
            </a:r>
            <a:endParaRPr lang="x-none" altLang="en-US"/>
          </a:p>
          <a:p>
            <a:pPr lvl="1" eaLnBrk="1" latinLnBrk="0" hangingPunct="1">
              <a:lnSpc>
                <a:spcPct val="150000"/>
              </a:lnSpc>
              <a:spcBef>
                <a:spcPts val="0"/>
              </a:spcBef>
            </a:pPr>
            <a:r>
              <a:rPr lang="x-none" altLang="en-US"/>
              <a:t>(cr) $ export BOARD=</a:t>
            </a:r>
            <a:r>
              <a:rPr lang="x-none">
                <a:sym typeface="+mn-ea"/>
              </a:rPr>
              <a:t>your_platform_name</a:t>
            </a:r>
            <a:endParaRPr lang="x-none" altLang="en-US"/>
          </a:p>
          <a:p>
            <a:pPr lvl="1" eaLnBrk="1" latinLnBrk="0" hangingPunct="1">
              <a:lnSpc>
                <a:spcPct val="150000"/>
              </a:lnSpc>
              <a:spcBef>
                <a:spcPts val="0"/>
              </a:spcBef>
            </a:pPr>
            <a:r>
              <a:rPr lang="x-none" altLang="en-US"/>
              <a:t>(cr) $ ./setup_board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./build_packages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eaLnBrk="1" latinLnBrk="0" hangingPunct="1">
              <a:lnSpc>
                <a:spcPct val="150000"/>
              </a:lnSpc>
              <a:spcBef>
                <a:spcPts val="0"/>
              </a:spcBef>
            </a:pPr>
            <a:r>
              <a:rPr lang="x-none" altLang="en-US"/>
              <a:t>Updating your device using USB</a:t>
            </a:r>
            <a:endParaRPr lang="x-none" altLang="en-US"/>
          </a:p>
          <a:p>
            <a:pPr lvl="1" eaLnBrk="1" latinLnBrk="0" hangingPunct="1">
              <a:lnSpc>
                <a:spcPct val="150000"/>
              </a:lnSpc>
              <a:spcBef>
                <a:spcPts val="0"/>
              </a:spcBef>
            </a:pPr>
            <a:r>
              <a:rPr lang="x-none" altLang="en-US"/>
              <a:t>(cr) $ ./image_to_usb.sh --board=your_platform_name --to=/dev/sdd --from=../build/images/your_platform_name/Chromium...</a:t>
            </a:r>
            <a:endParaRPr lang="x-none" altLang="en-US"/>
          </a:p>
          <a:p>
            <a:pPr lvl="1" eaLnBrk="1" latinLnBrk="0" hangingPunct="1">
              <a:lnSpc>
                <a:spcPct val="150000"/>
              </a:lnSpc>
              <a:spcBef>
                <a:spcPts val="0"/>
              </a:spcBef>
            </a:pPr>
            <a:r>
              <a:rPr lang="x-none" altLang="en-US"/>
              <a:t>Or: (cr) $ cros flash usb:// /path/to/*image.bin</a:t>
            </a:r>
            <a:endParaRPr lang="x-none" altLang="en-US"/>
          </a:p>
          <a:p>
            <a:pPr lvl="0" eaLnBrk="1" latinLnBrk="0" hangingPunct="1">
              <a:lnSpc>
                <a:spcPct val="150000"/>
              </a:lnSpc>
              <a:spcBef>
                <a:spcPts val="0"/>
              </a:spcBef>
            </a:pPr>
            <a:r>
              <a:rPr lang="x-none" altLang="en-US"/>
              <a:t>Boot from USB</a:t>
            </a:r>
            <a:endParaRPr lang="x-none" altLang="en-US"/>
          </a:p>
          <a:p>
            <a:pPr lvl="1" eaLnBrk="1" latinLnBrk="0" hangingPunct="1">
              <a:lnSpc>
                <a:spcPct val="150000"/>
              </a:lnSpc>
              <a:spcBef>
                <a:spcPts val="0"/>
              </a:spcBef>
            </a:pPr>
            <a:r>
              <a:rPr lang="x-none" altLang="en-US"/>
              <a:t>    Option 1: On the device, goto recovery mode by pressing Esc + Refresh (aka the third function key from left) + Power and then insert your USB drive</a:t>
            </a:r>
            <a:endParaRPr lang="x-none" altLang="en-US"/>
          </a:p>
          <a:p>
            <a:pPr lvl="1" eaLnBrk="1" latinLnBrk="0" hangingPunct="1">
              <a:lnSpc>
                <a:spcPct val="150000"/>
              </a:lnSpc>
              <a:spcBef>
                <a:spcPts val="0"/>
              </a:spcBef>
            </a:pPr>
            <a:r>
              <a:rPr lang="x-none" altLang="en-US"/>
              <a:t>    Option 2: While booting up, if you are in developer mode, it displays a screen with red text that you are in developer mode and press Ctrl+U to boot from USB. Press Ctrl+U</a:t>
            </a:r>
            <a:endParaRPr lang="x-none" altLang="en-US"/>
          </a:p>
          <a:p>
            <a:pPr lvl="0" eaLnBrk="1" latinLnBrk="0" hangingPunct="1">
              <a:lnSpc>
                <a:spcPct val="150000"/>
              </a:lnSpc>
              <a:spcBef>
                <a:spcPts val="0"/>
              </a:spcBef>
            </a:pPr>
            <a:r>
              <a:rPr lang="x-none" altLang="en-US"/>
              <a:t>Enter dev shell</a:t>
            </a:r>
            <a:endParaRPr lang="x-none" altLang="en-US"/>
          </a:p>
          <a:p>
            <a:pPr lvl="1" eaLnBrk="1" latinLnBrk="0" hangingPunct="1">
              <a:lnSpc>
                <a:spcPct val="150000"/>
              </a:lnSpc>
              <a:spcBef>
                <a:spcPts val="0"/>
              </a:spcBef>
            </a:pPr>
            <a:r>
              <a:rPr lang="x-none" altLang="en-US"/>
              <a:t>Option 1: After booting completes, press Ctrl + Alt + F2 to go to the dev shell (Note, this was broken in some releases)</a:t>
            </a:r>
            <a:endParaRPr lang="x-none" altLang="en-US"/>
          </a:p>
          <a:p>
            <a:pPr lvl="1" eaLnBrk="1" latinLnBrk="0" hangingPunct="1">
              <a:lnSpc>
                <a:spcPct val="150000"/>
              </a:lnSpc>
              <a:spcBef>
                <a:spcPts val="0"/>
              </a:spcBef>
            </a:pPr>
            <a:r>
              <a:rPr lang="x-none" altLang="en-US"/>
              <a:t>Option 2: Login as guest if you have not set up any account yet, else login with your account. Launch browser, press  Ctrl+Alt + T, you get a chrome shell. Type shell to get a dev shell</a:t>
            </a:r>
            <a:endParaRPr lang="x-none" altLang="en-US"/>
          </a:p>
          <a:p>
            <a:pPr lvl="0" eaLnBrk="1" latinLnBrk="0" hangingPunct="1">
              <a:lnSpc>
                <a:spcPct val="150000"/>
              </a:lnSpc>
              <a:spcBef>
                <a:spcPts val="0"/>
              </a:spcBef>
            </a:pPr>
            <a:r>
              <a:rPr lang="x-none" altLang="en-US"/>
              <a:t>Login with chronos or root and run the following command. (If built in test mode, as of now the pwd is test0000.)</a:t>
            </a:r>
            <a:endParaRPr lang="x-none" altLang="en-US"/>
          </a:p>
          <a:p>
            <a:pPr lvl="1" eaLnBrk="1" latinLnBrk="0" hangingPunct="1">
              <a:lnSpc>
                <a:spcPct val="150000"/>
              </a:lnSpc>
              <a:spcBef>
                <a:spcPts val="0"/>
              </a:spcBef>
            </a:pPr>
            <a:r>
              <a:rPr lang="x-none" altLang="en-US"/>
              <a:t>$ sudo chromeos-install --dst /dev/mmcblk0</a:t>
            </a:r>
            <a:endParaRPr lang="x-none"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561340"/>
          </a:xfrm>
        </p:spPr>
        <p:txBody>
          <a:bodyPr>
            <a:normAutofit fontScale="90000"/>
          </a:bodyPr>
          <a:lstStyle/>
          <a:p>
            <a:r>
              <a:rPr lang="en-US"/>
              <a:t>Bluetooth Kernel Debugging</a:t>
            </a:r>
            <a:endParaRPr lang="en-US"/>
          </a:p>
        </p:txBody>
      </p:sp>
      <p:sp>
        <p:nvSpPr>
          <p:cNvPr id="3" name="Content Placeholder 2"/>
          <p:cNvSpPr>
            <a:spLocks noGrp="1"/>
          </p:cNvSpPr>
          <p:nvPr>
            <p:ph idx="1"/>
          </p:nvPr>
        </p:nvSpPr>
        <p:spPr>
          <a:xfrm>
            <a:off x="838200" y="1113790"/>
            <a:ext cx="10515600" cy="5535295"/>
          </a:xfrm>
        </p:spPr>
        <p:txBody>
          <a:bodyPr>
            <a:normAutofit fontScale="45000" lnSpcReduction="20000"/>
          </a:bodyPr>
          <a:lstStyle/>
          <a:p>
            <a:pPr eaLnBrk="1" latinLnBrk="0" hangingPunct="1">
              <a:lnSpc>
                <a:spcPct val="150000"/>
              </a:lnSpc>
              <a:spcBef>
                <a:spcPts val="0"/>
              </a:spcBef>
            </a:pPr>
            <a:r>
              <a:rPr lang="en-US"/>
              <a:t>Kernel Configuration</a:t>
            </a:r>
            <a:endParaRPr lang="en-US"/>
          </a:p>
          <a:p>
            <a:pPr lvl="1" eaLnBrk="1" latinLnBrk="0" hangingPunct="1">
              <a:lnSpc>
                <a:spcPct val="150000"/>
              </a:lnSpc>
              <a:spcBef>
                <a:spcPts val="0"/>
              </a:spcBef>
            </a:pPr>
            <a:r>
              <a:rPr lang="en-US"/>
              <a:t>In order to use the Dynamic Debugging, the CONFIG_DYNAMIC_DEBUG must be set in the kernel configuration.</a:t>
            </a:r>
            <a:endParaRPr lang="en-US"/>
          </a:p>
          <a:p>
            <a:pPr lvl="1" eaLnBrk="1" latinLnBrk="0" hangingPunct="1">
              <a:lnSpc>
                <a:spcPct val="150000"/>
              </a:lnSpc>
              <a:spcBef>
                <a:spcPts val="0"/>
              </a:spcBef>
            </a:pPr>
            <a:r>
              <a:rPr lang="en-US"/>
              <a:t>All BCP release kernel enabled this feature by default.</a:t>
            </a:r>
            <a:endParaRPr lang="en-US"/>
          </a:p>
          <a:p>
            <a:pPr lvl="0" eaLnBrk="1" latinLnBrk="0" hangingPunct="1">
              <a:lnSpc>
                <a:spcPct val="150000"/>
              </a:lnSpc>
              <a:spcBef>
                <a:spcPts val="0"/>
              </a:spcBef>
            </a:pPr>
            <a:r>
              <a:rPr lang="en-US"/>
              <a:t>Enable logging</a:t>
            </a:r>
            <a:endParaRPr lang="en-US"/>
          </a:p>
          <a:p>
            <a:pPr lvl="1" eaLnBrk="1" latinLnBrk="0" hangingPunct="1">
              <a:lnSpc>
                <a:spcPct val="150000"/>
              </a:lnSpc>
              <a:spcBef>
                <a:spcPts val="0"/>
              </a:spcBef>
            </a:pPr>
            <a:r>
              <a:rPr lang="en-US"/>
              <a:t>With Dynamic Debug feature, you can enable the kernel logging in various way and here are examples:</a:t>
            </a:r>
            <a:endParaRPr lang="en-US"/>
          </a:p>
          <a:p>
            <a:pPr lvl="1" eaLnBrk="1" latinLnBrk="0" hangingPunct="1">
              <a:lnSpc>
                <a:spcPct val="150000"/>
              </a:lnSpc>
              <a:spcBef>
                <a:spcPts val="0"/>
              </a:spcBef>
            </a:pPr>
            <a:r>
              <a:rPr lang="x-none" altLang="en-US"/>
              <a:t>Enable by module</a:t>
            </a:r>
            <a:endParaRPr lang="x-none" altLang="en-US"/>
          </a:p>
          <a:p>
            <a:pPr lvl="2" eaLnBrk="1" latinLnBrk="0" hangingPunct="1">
              <a:lnSpc>
                <a:spcPct val="150000"/>
              </a:lnSpc>
              <a:spcBef>
                <a:spcPts val="0"/>
              </a:spcBef>
            </a:pPr>
            <a:r>
              <a:rPr lang="en-US"/>
              <a:t>// Enable bluetooth module</a:t>
            </a:r>
            <a:endParaRPr lang="en-US"/>
          </a:p>
          <a:p>
            <a:pPr lvl="2" eaLnBrk="1" latinLnBrk="0" hangingPunct="1">
              <a:lnSpc>
                <a:spcPct val="150000"/>
              </a:lnSpc>
              <a:spcBef>
                <a:spcPts val="0"/>
              </a:spcBef>
            </a:pPr>
            <a:r>
              <a:rPr lang="en-US"/>
              <a:t>$ sudo echo -n 'module bluetooth +pfm' &gt; /sys/kernel/debug/dynamic_debug/control</a:t>
            </a:r>
            <a:endParaRPr lang="en-US"/>
          </a:p>
          <a:p>
            <a:pPr lvl="2" eaLnBrk="1" latinLnBrk="0" hangingPunct="1">
              <a:lnSpc>
                <a:spcPct val="150000"/>
              </a:lnSpc>
              <a:spcBef>
                <a:spcPts val="0"/>
              </a:spcBef>
            </a:pPr>
            <a:r>
              <a:rPr lang="en-US"/>
              <a:t>// Enable btusb module</a:t>
            </a:r>
            <a:endParaRPr lang="en-US"/>
          </a:p>
          <a:p>
            <a:pPr lvl="2" eaLnBrk="1" latinLnBrk="0" hangingPunct="1">
              <a:lnSpc>
                <a:spcPct val="150000"/>
              </a:lnSpc>
              <a:spcBef>
                <a:spcPts val="0"/>
              </a:spcBef>
            </a:pPr>
            <a:r>
              <a:rPr lang="en-US"/>
              <a:t>$ sudo echo -n 'module btusb +pfm' &gt; /sys/kernel/debug/dynamic_debug/control</a:t>
            </a:r>
            <a:endParaRPr lang="en-US"/>
          </a:p>
          <a:p>
            <a:pPr lvl="2" eaLnBrk="1" latinLnBrk="0" hangingPunct="1">
              <a:lnSpc>
                <a:spcPct val="150000"/>
              </a:lnSpc>
              <a:spcBef>
                <a:spcPts val="0"/>
              </a:spcBef>
            </a:pPr>
            <a:r>
              <a:rPr lang="en-US"/>
              <a:t>// Enable btintel module</a:t>
            </a:r>
            <a:endParaRPr lang="en-US"/>
          </a:p>
          <a:p>
            <a:pPr lvl="2" eaLnBrk="1" latinLnBrk="0" hangingPunct="1">
              <a:lnSpc>
                <a:spcPct val="150000"/>
              </a:lnSpc>
              <a:spcBef>
                <a:spcPts val="0"/>
              </a:spcBef>
            </a:pPr>
            <a:r>
              <a:rPr lang="en-US"/>
              <a:t>$ sudo echo -n 'module btintel +pfm' &gt; /sys/kernel/debug/dynamic_debug/control</a:t>
            </a:r>
            <a:endParaRPr lang="en-US"/>
          </a:p>
          <a:p>
            <a:pPr lvl="1" eaLnBrk="1" latinLnBrk="0" hangingPunct="1">
              <a:lnSpc>
                <a:spcPct val="150000"/>
              </a:lnSpc>
              <a:spcBef>
                <a:spcPts val="0"/>
              </a:spcBef>
            </a:pPr>
            <a:r>
              <a:rPr lang="x-none" altLang="en-US"/>
              <a:t>Enable by filename</a:t>
            </a:r>
            <a:endParaRPr lang="x-none" altLang="en-US"/>
          </a:p>
          <a:p>
            <a:pPr lvl="2" eaLnBrk="1" latinLnBrk="0" hangingPunct="1">
              <a:lnSpc>
                <a:spcPct val="150000"/>
              </a:lnSpc>
              <a:spcBef>
                <a:spcPts val="0"/>
              </a:spcBef>
            </a:pPr>
            <a:r>
              <a:rPr lang="x-none" altLang="en-US"/>
              <a:t>// enable btusb.c</a:t>
            </a:r>
            <a:endParaRPr lang="x-none" altLang="en-US"/>
          </a:p>
          <a:p>
            <a:pPr lvl="2" eaLnBrk="1" latinLnBrk="0" hangingPunct="1">
              <a:lnSpc>
                <a:spcPct val="150000"/>
              </a:lnSpc>
              <a:spcBef>
                <a:spcPts val="0"/>
              </a:spcBef>
            </a:pPr>
            <a:r>
              <a:rPr lang="x-none" altLang="en-US"/>
              <a:t>$ sudo echo -n 'file btusb.c +pfm' &gt; /sys/kernel/debug/dynamic_debug/control</a:t>
            </a:r>
            <a:endParaRPr lang="x-none" altLang="en-US"/>
          </a:p>
          <a:p>
            <a:pPr lvl="2" eaLnBrk="1" latinLnBrk="0" hangingPunct="1">
              <a:lnSpc>
                <a:spcPct val="150000"/>
              </a:lnSpc>
              <a:spcBef>
                <a:spcPts val="0"/>
              </a:spcBef>
            </a:pPr>
            <a:r>
              <a:rPr lang="x-none" altLang="en-US"/>
              <a:t>// enable hci_core.c</a:t>
            </a:r>
            <a:endParaRPr lang="x-none" altLang="en-US"/>
          </a:p>
          <a:p>
            <a:pPr lvl="2" eaLnBrk="1" latinLnBrk="0" hangingPunct="1">
              <a:lnSpc>
                <a:spcPct val="150000"/>
              </a:lnSpc>
              <a:spcBef>
                <a:spcPts val="0"/>
              </a:spcBef>
            </a:pPr>
            <a:r>
              <a:rPr lang="x-none" altLang="en-US"/>
              <a:t>$ sudo echo -n 'file hci_core.c +pfm' &gt; /sys/kernel/debug/dynamic_debug/control</a:t>
            </a:r>
            <a:endParaRPr lang="x-none" altLang="en-US"/>
          </a:p>
          <a:p>
            <a:pPr lvl="0" eaLnBrk="1" latinLnBrk="0" hangingPunct="1">
              <a:lnSpc>
                <a:spcPct val="150000"/>
              </a:lnSpc>
              <a:spcBef>
                <a:spcPts val="0"/>
              </a:spcBef>
            </a:pPr>
            <a:r>
              <a:rPr lang="x-none" altLang="en-US"/>
              <a:t>Another log messages</a:t>
            </a:r>
            <a:endParaRPr lang="x-none" altLang="en-US"/>
          </a:p>
          <a:p>
            <a:pPr lvl="1" eaLnBrk="1" latinLnBrk="0" hangingPunct="1">
              <a:lnSpc>
                <a:spcPct val="150000"/>
              </a:lnSpc>
              <a:spcBef>
                <a:spcPts val="0"/>
              </a:spcBef>
            </a:pPr>
            <a:r>
              <a:rPr lang="x-none" altLang="en-US"/>
              <a:t>dmesg</a:t>
            </a:r>
            <a:endParaRPr lang="x-none" altLang="en-US"/>
          </a:p>
          <a:p>
            <a:pPr lvl="1" eaLnBrk="1" latinLnBrk="0" hangingPunct="1">
              <a:lnSpc>
                <a:spcPct val="150000"/>
              </a:lnSpc>
              <a:spcBef>
                <a:spcPts val="0"/>
              </a:spcBef>
            </a:pPr>
            <a:r>
              <a:rPr lang="x-none" altLang="en-US"/>
              <a:t>syslog: $ tail -f /var/log/syslog</a:t>
            </a:r>
            <a:endParaRPr lang="x-none"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35000" lnSpcReduction="20000"/>
          </a:bodyPr>
          <a:lstStyle/>
          <a:p>
            <a:pPr eaLnBrk="1" latinLnBrk="0" hangingPunct="1">
              <a:lnSpc>
                <a:spcPct val="150000"/>
              </a:lnSpc>
              <a:spcBef>
                <a:spcPts val="0"/>
              </a:spcBef>
            </a:pPr>
            <a:r>
              <a:rPr lang="en-US"/>
              <a:t>First identify the appropriate overlay for the board or variant, this is usually in</a:t>
            </a:r>
            <a:endParaRPr lang="en-US"/>
          </a:p>
          <a:p>
            <a:pPr eaLnBrk="1" latinLnBrk="0" hangingPunct="1">
              <a:lnSpc>
                <a:spcPct val="150000"/>
              </a:lnSpc>
              <a:spcBef>
                <a:spcPts val="0"/>
              </a:spcBef>
            </a:pPr>
            <a:r>
              <a:rPr lang="en-US"/>
              <a:t>src/overlays/overlay-$BOARD but for devices still in development this may be in</a:t>
            </a:r>
            <a:endParaRPr lang="en-US"/>
          </a:p>
          <a:p>
            <a:pPr eaLnBrk="1" latinLnBrk="0" hangingPunct="1">
              <a:lnSpc>
                <a:spcPct val="150000"/>
              </a:lnSpc>
              <a:spcBef>
                <a:spcPts val="0"/>
              </a:spcBef>
            </a:pPr>
            <a:r>
              <a:rPr lang="en-US"/>
              <a:t>src/private-overlays/overlay-$BOARD-private within the Chrome OS internal checkout.</a:t>
            </a:r>
            <a:endParaRPr lang="en-US"/>
          </a:p>
          <a:p>
            <a:pPr eaLnBrk="1" latinLnBrk="0" hangingPunct="1">
              <a:lnSpc>
                <a:spcPct val="150000"/>
              </a:lnSpc>
              <a:spcBef>
                <a:spcPts val="0"/>
              </a:spcBef>
            </a:pPr>
            <a:r>
              <a:rPr lang="en-US"/>
              <a:t>The overlay should contain a "bsp" package, in chromeos-base/chromeos-bsp-$BOARD, with an</a:t>
            </a:r>
            <a:endParaRPr lang="en-US"/>
          </a:p>
          <a:p>
            <a:pPr eaLnBrk="1" latinLnBrk="0" hangingPunct="1">
              <a:lnSpc>
                <a:spcPct val="150000"/>
              </a:lnSpc>
              <a:spcBef>
                <a:spcPts val="0"/>
              </a:spcBef>
            </a:pPr>
            <a:r>
              <a:rPr lang="en-US"/>
              <a:t>accompanying files directory. Do not mistake this for the "chromeos-bsp-$BOARD-private" overlay,</a:t>
            </a:r>
            <a:endParaRPr lang="en-US"/>
          </a:p>
          <a:p>
            <a:pPr eaLnBrk="1" latinLnBrk="0" hangingPunct="1">
              <a:lnSpc>
                <a:spcPct val="150000"/>
              </a:lnSpc>
              <a:spcBef>
                <a:spcPts val="0"/>
              </a:spcBef>
            </a:pPr>
            <a:r>
              <a:rPr lang="en-US"/>
              <a:t>which does not generally have accompanying files.</a:t>
            </a:r>
            <a:endParaRPr lang="en-US"/>
          </a:p>
          <a:p>
            <a:pPr eaLnBrk="1" latinLnBrk="0" hangingPunct="1">
              <a:lnSpc>
                <a:spcPct val="150000"/>
              </a:lnSpc>
              <a:spcBef>
                <a:spcPts val="0"/>
              </a:spcBef>
            </a:pPr>
            <a:r>
              <a:rPr lang="en-US"/>
              <a:t>Add a file called main.conf to the files directory containing the following:</a:t>
            </a:r>
            <a:endParaRPr lang="en-US"/>
          </a:p>
          <a:p>
            <a:pPr eaLnBrk="1" latinLnBrk="0" hangingPunct="1">
              <a:lnSpc>
                <a:spcPct val="150000"/>
              </a:lnSpc>
              <a:spcBef>
                <a:spcPts val="0"/>
              </a:spcBef>
            </a:pPr>
            <a:r>
              <a:rPr lang="en-US"/>
              <a:t>[General]</a:t>
            </a:r>
            <a:endParaRPr lang="en-US"/>
          </a:p>
          <a:p>
            <a:pPr eaLnBrk="1" latinLnBrk="0" hangingPunct="1">
              <a:lnSpc>
                <a:spcPct val="150000"/>
              </a:lnSpc>
              <a:spcBef>
                <a:spcPts val="0"/>
              </a:spcBef>
            </a:pPr>
            <a:r>
              <a:rPr lang="en-US"/>
              <a:t>DeviceID = bluetooth:00E0:XXXX:0400</a:t>
            </a:r>
            <a:endParaRPr lang="en-US"/>
          </a:p>
          <a:p>
            <a:pPr eaLnBrk="1" latinLnBrk="0" hangingPunct="1">
              <a:lnSpc>
                <a:spcPct val="150000"/>
              </a:lnSpc>
              <a:spcBef>
                <a:spcPts val="0"/>
              </a:spcBef>
            </a:pPr>
            <a:r>
              <a:rPr lang="en-US"/>
              <a:t>Modify the ebuild file for the bsp package, adding to the src_install section:</a:t>
            </a:r>
            <a:endParaRPr lang="en-US"/>
          </a:p>
          <a:p>
            <a:pPr eaLnBrk="1" latinLnBrk="0" hangingPunct="1">
              <a:lnSpc>
                <a:spcPct val="150000"/>
              </a:lnSpc>
              <a:spcBef>
                <a:spcPts val="0"/>
              </a:spcBef>
            </a:pPr>
            <a:r>
              <a:rPr lang="en-US"/>
              <a:t># Install Bluetooth ID override.</a:t>
            </a:r>
            <a:endParaRPr lang="en-US"/>
          </a:p>
          <a:p>
            <a:pPr eaLnBrk="1" latinLnBrk="0" hangingPunct="1">
              <a:lnSpc>
                <a:spcPct val="150000"/>
              </a:lnSpc>
              <a:spcBef>
                <a:spcPts val="0"/>
              </a:spcBef>
            </a:pPr>
            <a:r>
              <a:rPr lang="en-US"/>
              <a:t>insinto "/etc/bluetooth"</a:t>
            </a:r>
            <a:endParaRPr lang="en-US"/>
          </a:p>
          <a:p>
            <a:pPr eaLnBrk="1" latinLnBrk="0" hangingPunct="1">
              <a:lnSpc>
                <a:spcPct val="150000"/>
              </a:lnSpc>
              <a:spcBef>
                <a:spcPts val="0"/>
              </a:spcBef>
            </a:pPr>
            <a:r>
              <a:rPr lang="en-US"/>
              <a:t>doins "${FILESDIR}/main.conf"</a:t>
            </a:r>
            <a:endParaRPr lang="en-US"/>
          </a:p>
          <a:p>
            <a:pPr eaLnBrk="1" latinLnBrk="0" hangingPunct="1">
              <a:lnSpc>
                <a:spcPct val="150000"/>
              </a:lnSpc>
              <a:spcBef>
                <a:spcPts val="0"/>
              </a:spcBef>
            </a:pPr>
            <a:r>
              <a:rPr lang="en-US"/>
              <a:t>Don't forget to rename the ebuild symlink to increase the revision number.</a:t>
            </a:r>
            <a:endParaRPr lang="en-US"/>
          </a:p>
          <a:p>
            <a:pPr eaLnBrk="1" latinLnBrk="0" hangingPunct="1">
              <a:lnSpc>
                <a:spcPct val="150000"/>
              </a:lnSpc>
              <a:spcBef>
                <a:spcPts val="0"/>
              </a:spcBef>
            </a:pPr>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pPr eaLnBrk="1" latinLnBrk="0" hangingPunct="1">
              <a:lnSpc>
                <a:spcPct val="150000"/>
              </a:lnSpc>
              <a:spcBef>
                <a:spcPts val="0"/>
              </a:spcBef>
            </a:pPr>
            <a:r>
              <a:rPr lang="en-US"/>
              <a:t>Modalias: bluetooth:v00E0p XXXX d0400</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2890"/>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fontScale="70000"/>
          </a:bodyPr>
          <a:lstStyle/>
          <a:p>
            <a:pPr marL="0" indent="0" eaLnBrk="1" latinLnBrk="0" hangingPunct="1">
              <a:lnSpc>
                <a:spcPct val="150000"/>
              </a:lnSpc>
              <a:spcBef>
                <a:spcPts val="0"/>
              </a:spcBef>
              <a:buNone/>
            </a:pPr>
            <a:r>
              <a:rPr lang="x-none" altLang="en-US"/>
              <a:t>1. Prepare a simple driver</a:t>
            </a:r>
            <a:endParaRPr lang="x-none" altLang="en-US"/>
          </a:p>
          <a:p>
            <a:pPr marL="0" indent="0" eaLnBrk="1" latinLnBrk="0" hangingPunct="1">
              <a:lnSpc>
                <a:spcPct val="150000"/>
              </a:lnSpc>
              <a:spcBef>
                <a:spcPts val="0"/>
              </a:spcBef>
              <a:buNone/>
            </a:pPr>
            <a:r>
              <a:rPr lang="x-none" altLang="en-US"/>
              <a:t>~/chromiumos/src/third_party/kernel/v3.10/drivers</a:t>
            </a:r>
            <a:endParaRPr lang="x-none" altLang="en-US"/>
          </a:p>
          <a:p>
            <a:pPr marL="0" indent="0" eaLnBrk="1" latinLnBrk="0" hangingPunct="1">
              <a:lnSpc>
                <a:spcPct val="150000"/>
              </a:lnSpc>
              <a:spcBef>
                <a:spcPts val="0"/>
              </a:spcBef>
              <a:buNone/>
            </a:pPr>
            <a:r>
              <a:rPr lang="x-none" altLang="en-US"/>
              <a:t>2. Add the hello config to chrome build system</a:t>
            </a:r>
            <a:endParaRPr lang="x-none" altLang="en-US"/>
          </a:p>
          <a:p>
            <a:pPr marL="0" indent="0" eaLnBrk="1" latinLnBrk="0" hangingPunct="1">
              <a:lnSpc>
                <a:spcPct val="150000"/>
              </a:lnSpc>
              <a:spcBef>
                <a:spcPts val="0"/>
              </a:spcBef>
              <a:buNone/>
            </a:pPr>
            <a:r>
              <a:rPr lang="x-none" altLang="en-US"/>
              <a:t>~/chromiumos/src/third_party/chromiumos-overlay/eclass</a:t>
            </a:r>
            <a:endParaRPr lang="x-none" altLang="en-US"/>
          </a:p>
          <a:p>
            <a:pPr marL="0" indent="0" eaLnBrk="1" latinLnBrk="0" hangingPunct="1">
              <a:lnSpc>
                <a:spcPct val="150000"/>
              </a:lnSpc>
              <a:spcBef>
                <a:spcPts val="0"/>
              </a:spcBef>
              <a:buNone/>
            </a:pPr>
            <a:r>
              <a:rPr lang="x-none" altLang="en-US"/>
              <a:t>3. Modify the customized YourPlatformName config</a:t>
            </a:r>
            <a:endParaRPr lang="x-none" altLang="en-US"/>
          </a:p>
          <a:p>
            <a:pPr marL="0" indent="0" eaLnBrk="1" latinLnBrk="0" hangingPunct="1">
              <a:lnSpc>
                <a:spcPct val="150000"/>
              </a:lnSpc>
              <a:spcBef>
                <a:spcPts val="0"/>
              </a:spcBef>
              <a:buNone/>
            </a:pPr>
            <a:r>
              <a:rPr lang="x-none" altLang="en-US"/>
              <a:t>~/chromiumos/src/overlays/overlay-YourPlatformName</a:t>
            </a:r>
            <a:endParaRPr lang="x-none" altLang="en-US"/>
          </a:p>
          <a:p>
            <a:pPr marL="0" indent="0" eaLnBrk="1" latinLnBrk="0" hangingPunct="1">
              <a:lnSpc>
                <a:spcPct val="150000"/>
              </a:lnSpc>
              <a:spcBef>
                <a:spcPts val="0"/>
              </a:spcBef>
              <a:buNone/>
            </a:pPr>
            <a:r>
              <a:rPr lang="x-none" altLang="en-US"/>
              <a:t>4. Make &amp; update kernel</a:t>
            </a:r>
            <a:endParaRPr lang="x-none" altLang="en-US"/>
          </a:p>
          <a:p>
            <a:pPr marL="0" indent="0" eaLnBrk="1" latinLnBrk="0" hangingPunct="1">
              <a:lnSpc>
                <a:spcPct val="150000"/>
              </a:lnSpc>
              <a:spcBef>
                <a:spcPts val="0"/>
              </a:spcBef>
              <a:buNone/>
            </a:pPr>
            <a:r>
              <a:rPr lang="x-none" altLang="en-US"/>
              <a:t>emerge-YourPlatformName chromeos-kernel-3_10 &amp;&amp; update_kernel.sh --remote=$IP</a:t>
            </a:r>
            <a:endParaRPr lang="x-none" altLang="en-US"/>
          </a:p>
          <a:p>
            <a:pPr marL="0" indent="0" eaLnBrk="1" latinLnBrk="0" hangingPunct="1">
              <a:lnSpc>
                <a:spcPct val="150000"/>
              </a:lnSpc>
              <a:spcBef>
                <a:spcPts val="0"/>
              </a:spcBef>
              <a:buNone/>
            </a:pPr>
            <a:r>
              <a:rPr lang="x-none" altLang="en-US"/>
              <a:t>5. For debug, use "dmesg | grep Hello"</a:t>
            </a: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200"/>
              <a:t>Build Chrom</a:t>
            </a:r>
            <a:r>
              <a:rPr lang="x-none" altLang="en-US" sz="3200"/>
              <a:t>ium </a:t>
            </a:r>
            <a:r>
              <a:rPr lang="en-US" sz="3200"/>
              <a:t>OS with SEP and SoCWatch </a:t>
            </a:r>
            <a:r>
              <a:rPr lang="x-none" altLang="en-US" sz="3200"/>
              <a:t>T</a:t>
            </a:r>
            <a:r>
              <a:rPr lang="en-US" sz="3200"/>
              <a:t>ools</a:t>
            </a:r>
            <a:endParaRPr lang="en-US" sz="3200"/>
          </a:p>
        </p:txBody>
      </p:sp>
      <p:sp>
        <p:nvSpPr>
          <p:cNvPr id="3" name="Content Placeholder 2"/>
          <p:cNvSpPr>
            <a:spLocks noGrp="1"/>
          </p:cNvSpPr>
          <p:nvPr>
            <p:ph idx="1"/>
          </p:nvPr>
        </p:nvSpPr>
        <p:spPr>
          <a:xfrm>
            <a:off x="838200" y="1201420"/>
            <a:ext cx="10515600" cy="5513070"/>
          </a:xfrm>
        </p:spPr>
        <p:txBody>
          <a:bodyPr>
            <a:normAutofit fontScale="37500" lnSpcReduction="20000"/>
          </a:bodyPr>
          <a:lstStyle/>
          <a:p>
            <a:pPr eaLnBrk="1" latinLnBrk="0" hangingPunct="1">
              <a:lnSpc>
                <a:spcPct val="150000"/>
              </a:lnSpc>
              <a:spcBef>
                <a:spcPts val="0"/>
              </a:spcBef>
            </a:pPr>
            <a:r>
              <a:rPr lang="en-US"/>
              <a:t>SEP and SoCWatch are power and performance analysis tools.</a:t>
            </a:r>
            <a:endParaRPr lang="en-US"/>
          </a:p>
          <a:p>
            <a:pPr lvl="1" eaLnBrk="1" latinLnBrk="0" hangingPunct="1">
              <a:lnSpc>
                <a:spcPct val="150000"/>
              </a:lnSpc>
              <a:spcBef>
                <a:spcPts val="0"/>
              </a:spcBef>
            </a:pPr>
            <a:r>
              <a:rPr lang="en-US"/>
              <a:t>SEP provides extensive power monitoring on a platform</a:t>
            </a:r>
            <a:endParaRPr lang="en-US"/>
          </a:p>
          <a:p>
            <a:pPr lvl="1" eaLnBrk="1" latinLnBrk="0" hangingPunct="1">
              <a:lnSpc>
                <a:spcPct val="150000"/>
              </a:lnSpc>
              <a:spcBef>
                <a:spcPts val="0"/>
              </a:spcBef>
            </a:pPr>
            <a:r>
              <a:rPr lang="en-US"/>
              <a:t>SoCWatch is a command line tool which can be used to measure system behaviors that impacts power consumption including (but not limited to)</a:t>
            </a:r>
            <a:endParaRPr lang="en-US"/>
          </a:p>
          <a:p>
            <a:pPr lvl="2" eaLnBrk="1" latinLnBrk="0" hangingPunct="1">
              <a:lnSpc>
                <a:spcPct val="150000"/>
              </a:lnSpc>
              <a:spcBef>
                <a:spcPts val="0"/>
              </a:spcBef>
            </a:pPr>
            <a:r>
              <a:rPr lang="en-US"/>
              <a:t>C/P/D/S-state residencies</a:t>
            </a:r>
            <a:endParaRPr lang="en-US"/>
          </a:p>
          <a:p>
            <a:pPr lvl="2" eaLnBrk="1" latinLnBrk="0" hangingPunct="1">
              <a:lnSpc>
                <a:spcPct val="150000"/>
              </a:lnSpc>
              <a:spcBef>
                <a:spcPts val="0"/>
              </a:spcBef>
            </a:pPr>
            <a:r>
              <a:rPr lang="en-US"/>
              <a:t>Thermals</a:t>
            </a:r>
            <a:endParaRPr lang="en-US"/>
          </a:p>
          <a:p>
            <a:pPr lvl="2" eaLnBrk="1" latinLnBrk="0" hangingPunct="1">
              <a:lnSpc>
                <a:spcPct val="150000"/>
              </a:lnSpc>
              <a:spcBef>
                <a:spcPts val="0"/>
              </a:spcBef>
            </a:pPr>
            <a:r>
              <a:rPr lang="en-US"/>
              <a:t>Energy consumption</a:t>
            </a:r>
            <a:endParaRPr lang="en-US"/>
          </a:p>
          <a:p>
            <a:pPr lvl="2" eaLnBrk="1" latinLnBrk="0" hangingPunct="1">
              <a:lnSpc>
                <a:spcPct val="150000"/>
              </a:lnSpc>
              <a:spcBef>
                <a:spcPts val="0"/>
              </a:spcBef>
            </a:pPr>
            <a:r>
              <a:rPr lang="en-US"/>
              <a:t>Bandwidth</a:t>
            </a:r>
            <a:endParaRPr lang="en-US"/>
          </a:p>
          <a:p>
            <a:pPr lvl="2" eaLnBrk="1" latinLnBrk="0" hangingPunct="1">
              <a:lnSpc>
                <a:spcPct val="150000"/>
              </a:lnSpc>
              <a:spcBef>
                <a:spcPts val="0"/>
              </a:spcBef>
            </a:pPr>
            <a:r>
              <a:rPr lang="en-US"/>
              <a:t>Wakeups</a:t>
            </a:r>
            <a:endParaRPr lang="en-US"/>
          </a:p>
          <a:p>
            <a:pPr lvl="0" eaLnBrk="1" latinLnBrk="0" hangingPunct="1">
              <a:lnSpc>
                <a:spcPct val="150000"/>
              </a:lnSpc>
              <a:spcBef>
                <a:spcPts val="0"/>
              </a:spcBef>
            </a:pPr>
            <a:r>
              <a:rPr lang="en-US"/>
              <a:t>Build a ChromeOS Image with SoCWatch</a:t>
            </a:r>
            <a:endParaRPr lang="en-US"/>
          </a:p>
          <a:p>
            <a:pPr lvl="1" eaLnBrk="1" latinLnBrk="0" hangingPunct="1">
              <a:lnSpc>
                <a:spcPct val="150000"/>
              </a:lnSpc>
              <a:spcBef>
                <a:spcPts val="0"/>
              </a:spcBef>
            </a:pPr>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eaLnBrk="1" latinLnBrk="0" hangingPunct="1">
              <a:lnSpc>
                <a:spcPct val="150000"/>
              </a:lnSpc>
              <a:spcBef>
                <a:spcPts val="0"/>
              </a:spcBef>
            </a:pPr>
            <a:r>
              <a:rPr lang="x-none" altLang="en-US"/>
              <a:t>Installing SEP</a:t>
            </a:r>
            <a:endParaRPr lang="x-none" altLang="en-US"/>
          </a:p>
          <a:p>
            <a:pPr lvl="1" eaLnBrk="1" latinLnBrk="0" hangingPunct="1">
              <a:lnSpc>
                <a:spcPct val="150000"/>
              </a:lnSpc>
              <a:spcBef>
                <a:spcPts val="0"/>
              </a:spcBef>
            </a:pPr>
            <a:r>
              <a:rPr lang="x-none" altLang="en-US"/>
              <a:t>Run below command on development system where you built the ChromeOS image. Make sure you are in the chroot directory: &lt;cr&gt;$ ./start_devserver</a:t>
            </a:r>
            <a:endParaRPr lang="x-none" altLang="en-US"/>
          </a:p>
          <a:p>
            <a:pPr lvl="1" eaLnBrk="1" latinLnBrk="0" hangingPunct="1">
              <a:lnSpc>
                <a:spcPct val="150000"/>
              </a:lnSpc>
              <a:spcBef>
                <a:spcPts val="0"/>
              </a:spcBef>
            </a:pPr>
            <a:r>
              <a:rPr lang="x-none" altLang="en-US"/>
              <a:t>On the DUT run following commands to pull down SEP explicitly.  "gmerge" runs on your DUT and contacts your development machine to build packages.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gmerge sep --accept_stable</a:t>
            </a:r>
            <a:endParaRPr lang="x-none" altLang="en-US"/>
          </a:p>
          <a:p>
            <a:pPr lvl="1" eaLnBrk="1" latinLnBrk="0" hangingPunct="1">
              <a:lnSpc>
                <a:spcPct val="150000"/>
              </a:lnSpc>
              <a:spcBef>
                <a:spcPts val="0"/>
              </a:spcBef>
            </a:pPr>
            <a:r>
              <a:rPr lang="x-none" altLang="en-US"/>
              <a:t>You may run out of space on the / partition. The workaround would be to symlink /opt/sep to /usr/local/opt/sep, then rerun the above commands.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ln -s /opt/sep /usr/local/opt/sept</a:t>
            </a:r>
            <a:endParaRPr lang="x-none"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8547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30000"/>
          </a:bodyPr>
          <a:p>
            <a:pPr eaLnBrk="1" fontAlgn="auto" latinLnBrk="0" hangingPunct="1">
              <a:lnSpc>
                <a:spcPct val="150000"/>
              </a:lnSpc>
              <a:spcBef>
                <a:spcPts val="0"/>
              </a:spcBef>
            </a:pPr>
            <a:r>
              <a:rPr lang="en-US"/>
              <a:t>This subsystem has the following key components:</a:t>
            </a:r>
            <a:endParaRPr lang="en-US"/>
          </a:p>
          <a:p>
            <a:pPr eaLnBrk="1" fontAlgn="auto" latinLnBrk="0" hangingPunct="1">
              <a:lnSpc>
                <a:spcPct val="150000"/>
              </a:lnSpc>
              <a:spcBef>
                <a:spcPts val="0"/>
              </a:spcBef>
            </a:pPr>
            <a:r>
              <a:rPr lang="en-US"/>
              <a:t>    LibC, provides the write entry for applications. The entry has similar format as printk</a:t>
            </a:r>
            <a:endParaRPr lang="en-US"/>
          </a:p>
          <a:p>
            <a:pPr eaLnBrk="1" fontAlgn="auto" latinLnBrk="0" hangingPunct="1">
              <a:lnSpc>
                <a:spcPct val="150000"/>
              </a:lnSpc>
              <a:spcBef>
                <a:spcPts val="0"/>
              </a:spcBef>
            </a:pPr>
            <a:r>
              <a:rPr lang="en-US"/>
              <a:t>syslog (priority, format, …);</a:t>
            </a:r>
            <a:endParaRPr lang="en-US"/>
          </a:p>
          <a:p>
            <a:pPr eaLnBrk="1" fontAlgn="auto" latinLnBrk="0" hangingPunct="1">
              <a:lnSpc>
                <a:spcPct val="150000"/>
              </a:lnSpc>
              <a:spcBef>
                <a:spcPts val="0"/>
              </a:spcBef>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eaLnBrk="1" fontAlgn="auto" latinLnBrk="0" hangingPunct="1">
              <a:lnSpc>
                <a:spcPct val="150000"/>
              </a:lnSpc>
              <a:spcBef>
                <a:spcPts val="0"/>
              </a:spcBef>
            </a:pPr>
            <a:r>
              <a:rPr lang="en-US"/>
              <a:t>/* facility codes */</a:t>
            </a:r>
            <a:endParaRPr lang="en-US"/>
          </a:p>
          <a:p>
            <a:pPr eaLnBrk="1" fontAlgn="auto" latinLnBrk="0" hangingPunct="1">
              <a:lnSpc>
                <a:spcPct val="150000"/>
              </a:lnSpc>
              <a:spcBef>
                <a:spcPts val="0"/>
              </a:spcBef>
            </a:pPr>
            <a:r>
              <a:rPr lang="en-US"/>
              <a:t>#defineLOG_KERN(0&lt;&lt;3)/* kernel messages */</a:t>
            </a:r>
            <a:endParaRPr lang="en-US"/>
          </a:p>
          <a:p>
            <a:pPr eaLnBrk="1" fontAlgn="auto" latinLnBrk="0" hangingPunct="1">
              <a:lnSpc>
                <a:spcPct val="150000"/>
              </a:lnSpc>
              <a:spcBef>
                <a:spcPts val="0"/>
              </a:spcBef>
            </a:pPr>
            <a:r>
              <a:rPr lang="en-US"/>
              <a:t>#defineLOG_USER(1&lt;&lt;3)/* random user-level messages */</a:t>
            </a:r>
            <a:endParaRPr lang="en-US"/>
          </a:p>
          <a:p>
            <a:pPr eaLnBrk="1" fontAlgn="auto" latinLnBrk="0" hangingPunct="1">
              <a:lnSpc>
                <a:spcPct val="150000"/>
              </a:lnSpc>
              <a:spcBef>
                <a:spcPts val="0"/>
              </a:spcBef>
            </a:pPr>
            <a:r>
              <a:rPr lang="en-US"/>
              <a:t>#defineLOG_MAIL(2&lt;&lt;3)/* mail system */</a:t>
            </a:r>
            <a:endParaRPr lang="en-US"/>
          </a:p>
          <a:p>
            <a:pPr eaLnBrk="1" fontAlgn="auto" latinLnBrk="0" hangingPunct="1">
              <a:lnSpc>
                <a:spcPct val="150000"/>
              </a:lnSpc>
              <a:spcBef>
                <a:spcPts val="0"/>
              </a:spcBef>
            </a:pPr>
            <a:r>
              <a:rPr lang="en-US"/>
              <a:t>#defineLOG_DAEMON(3&lt;&lt;3)/* system daemons */</a:t>
            </a:r>
            <a:endParaRPr lang="en-US"/>
          </a:p>
          <a:p>
            <a:pPr eaLnBrk="1" fontAlgn="auto" latinLnBrk="0" hangingPunct="1">
              <a:lnSpc>
                <a:spcPct val="150000"/>
              </a:lnSpc>
              <a:spcBef>
                <a:spcPts val="0"/>
              </a:spcBef>
            </a:pPr>
            <a:r>
              <a:rPr lang="en-US"/>
              <a:t>    /dev/log, is a socket interface. All log messages from user spaces go through this socket and reach rsyslog daemon service except some messages you write to /dev/kmsg.</a:t>
            </a:r>
            <a:endParaRPr lang="en-US"/>
          </a:p>
          <a:p>
            <a:pPr eaLnBrk="1" fontAlgn="auto" latinLnBrk="0" hangingPunct="1">
              <a:lnSpc>
                <a:spcPct val="150000"/>
              </a:lnSpc>
              <a:spcBef>
                <a:spcPts val="0"/>
              </a:spcBef>
            </a:pPr>
            <a:r>
              <a:rPr lang="en-US"/>
              <a:t>    Rsyslogd, is the daemon service, which listens the /dev/log socket and /proc/kmsg, and then routes the log messages to right positions according to the priority code and configure files.</a:t>
            </a:r>
            <a:endParaRPr lang="en-US"/>
          </a:p>
          <a:p>
            <a:pPr eaLnBrk="1" fontAlgn="auto" latinLnBrk="0" hangingPunct="1">
              <a:lnSpc>
                <a:spcPct val="150000"/>
              </a:lnSpc>
              <a:spcBef>
                <a:spcPts val="0"/>
              </a:spcBef>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endParaRPr lang="x-none" altLang="en-US"/>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835" y="1827530"/>
            <a:ext cx="10800715"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endParaRPr lang="x-none" altLang="en-US" sz="3200" dirty="0"/>
          </a:p>
        </p:txBody>
      </p:sp>
      <p:sp>
        <p:nvSpPr>
          <p:cNvPr id="3" name="Content Placeholder 2"/>
          <p:cNvSpPr>
            <a:spLocks noGrp="1"/>
          </p:cNvSpPr>
          <p:nvPr>
            <p:ph idx="1"/>
          </p:nvPr>
        </p:nvSpPr>
        <p:spPr>
          <a:xfrm>
            <a:off x="839470" y="1370330"/>
            <a:ext cx="5544185" cy="5262245"/>
          </a:xfrm>
        </p:spPr>
        <p:txBody>
          <a:bodyPr>
            <a:normAutofit fontScale="40000" lnSpcReduction="20000"/>
          </a:bodyPr>
          <a:lstStyle/>
          <a:p>
            <a:pPr eaLnBrk="1" fontAlgn="auto" latinLnBrk="0" hangingPunct="1">
              <a:lnSpc>
                <a:spcPct val="150000"/>
              </a:lnSpc>
              <a:spcBef>
                <a:spcPts val="0"/>
              </a:spcBef>
            </a:pPr>
            <a:r>
              <a:rPr lang="en-US"/>
              <a:t>Step 1. Enabling Developer Mode</a:t>
            </a:r>
            <a:endParaRPr lang="en-US"/>
          </a:p>
          <a:p>
            <a:pPr eaLnBrk="1" fontAlgn="auto" latinLnBrk="0" hangingPunct="1">
              <a:lnSpc>
                <a:spcPct val="150000"/>
              </a:lnSpc>
              <a:spcBef>
                <a:spcPts val="0"/>
              </a:spcBef>
            </a:pPr>
            <a:r>
              <a:rPr lang="en-US"/>
              <a:t>Step 2. Installing Crouton</a:t>
            </a:r>
            <a:endParaRPr lang="en-US"/>
          </a:p>
          <a:p>
            <a:pPr lvl="1" eaLnBrk="1" fontAlgn="auto" latinLnBrk="0" hangingPunct="1">
              <a:lnSpc>
                <a:spcPct val="150000"/>
              </a:lnSpc>
              <a:spcBef>
                <a:spcPts val="0"/>
              </a:spcBef>
            </a:pPr>
            <a:r>
              <a:rPr lang="en-US"/>
              <a:t>Step 2.1 Download the latest release of Crouton to your Chromebook: http://goo.gl/fd3zc</a:t>
            </a:r>
            <a:endParaRPr lang="en-US"/>
          </a:p>
          <a:p>
            <a:pPr lvl="1" eaLnBrk="1" fontAlgn="auto" latinLnBrk="0" hangingPunct="1">
              <a:lnSpc>
                <a:spcPct val="150000"/>
              </a:lnSpc>
              <a:spcBef>
                <a:spcPts val="0"/>
              </a:spcBef>
            </a:pPr>
            <a:r>
              <a:rPr lang="en-US"/>
              <a:t>Step 2.2 Install Crouton with the Xfce desktop</a:t>
            </a:r>
            <a:endParaRPr lang="en-US"/>
          </a:p>
          <a:p>
            <a:pPr lvl="0" eaLnBrk="1" fontAlgn="auto" latinLnBrk="0" hangingPunct="1">
              <a:lnSpc>
                <a:spcPct val="150000"/>
              </a:lnSpc>
              <a:spcBef>
                <a:spcPts val="0"/>
              </a:spcBef>
            </a:pPr>
            <a:r>
              <a:rPr lang="en-US"/>
              <a:t>Step 3. Run Ubuntu - sudo startxfce4</a:t>
            </a:r>
            <a:endParaRPr lang="en-US"/>
          </a:p>
          <a:p>
            <a:pPr lvl="0" eaLnBrk="1" fontAlgn="auto" latinLnBrk="0" hangingPunct="1">
              <a:lnSpc>
                <a:spcPct val="150000"/>
              </a:lnSpc>
              <a:spcBef>
                <a:spcPts val="0"/>
              </a:spcBef>
            </a:pPr>
            <a:r>
              <a:rPr lang="en-US"/>
              <a:t>Step 4. OS switch</a:t>
            </a:r>
            <a:endParaRPr lang="en-US"/>
          </a:p>
          <a:p>
            <a:pPr lvl="1" eaLnBrk="1" fontAlgn="auto" latinLnBrk="0" hangingPunct="1">
              <a:lnSpc>
                <a:spcPct val="150000"/>
              </a:lnSpc>
              <a:spcBef>
                <a:spcPts val="0"/>
              </a:spcBef>
            </a:pPr>
            <a:r>
              <a:rPr lang="en-US"/>
              <a:t>Chrome OS -&gt; Ubuntu : Alt+Ctrl+Shift+Back</a:t>
            </a:r>
            <a:endParaRPr lang="en-US"/>
          </a:p>
          <a:p>
            <a:pPr lvl="1" eaLnBrk="1" fontAlgn="auto" latinLnBrk="0" hangingPunct="1">
              <a:lnSpc>
                <a:spcPct val="150000"/>
              </a:lnSpc>
              <a:spcBef>
                <a:spcPts val="0"/>
              </a:spcBef>
            </a:pPr>
            <a:r>
              <a:rPr lang="en-US"/>
              <a:t>Ubuntu -&gt; Chrome OS : lt+Ctrl+Shift+Forward</a:t>
            </a:r>
            <a:endParaRPr lang="en-US"/>
          </a:p>
          <a:p>
            <a:pPr lvl="0" eaLnBrk="1" fontAlgn="auto" latinLnBrk="0" hangingPunct="1">
              <a:lnSpc>
                <a:spcPct val="150000"/>
              </a:lnSpc>
              <a:spcBef>
                <a:spcPts val="0"/>
              </a:spcBef>
            </a:pPr>
            <a:r>
              <a:rPr lang="en-US"/>
              <a:t>Advanced installation:</a:t>
            </a:r>
            <a:endParaRPr lang="en-US"/>
          </a:p>
          <a:p>
            <a:pPr lvl="1" eaLnBrk="1" fontAlgn="auto" latinLnBrk="0" hangingPunct="1">
              <a:lnSpc>
                <a:spcPct val="150000"/>
              </a:lnSpc>
              <a:spcBef>
                <a:spcPts val="0"/>
              </a:spcBef>
            </a:pPr>
            <a:r>
              <a:rPr lang="en-US"/>
              <a:t>sudo -i</a:t>
            </a:r>
            <a:endParaRPr lang="en-US"/>
          </a:p>
          <a:p>
            <a:pPr lvl="1" eaLnBrk="1" fontAlgn="auto" latinLnBrk="0" hangingPunct="1">
              <a:lnSpc>
                <a:spcPct val="150000"/>
              </a:lnSpc>
              <a:spcBef>
                <a:spcPts val="0"/>
              </a:spcBef>
            </a:pPr>
            <a:r>
              <a:rPr lang="en-US"/>
              <a:t>cd /home/user/{uuid}/Download</a:t>
            </a:r>
            <a:endParaRPr lang="en-US"/>
          </a:p>
          <a:p>
            <a:pPr lvl="1" eaLnBrk="1" fontAlgn="auto" latinLnBrk="0" hangingPunct="1">
              <a:lnSpc>
                <a:spcPct val="150000"/>
              </a:lnSpc>
              <a:spcBef>
                <a:spcPts val="0"/>
              </a:spcBef>
            </a:pPr>
            <a:r>
              <a:rPr lang="en-US"/>
              <a:t>List available target: sh ./crouton -t list</a:t>
            </a:r>
            <a:endParaRPr lang="en-US"/>
          </a:p>
          <a:p>
            <a:pPr lvl="1" eaLnBrk="1" fontAlgn="auto" latinLnBrk="0" hangingPunct="1">
              <a:lnSpc>
                <a:spcPct val="150000"/>
              </a:lnSpc>
              <a:spcBef>
                <a:spcPts val="0"/>
              </a:spcBef>
            </a:pPr>
            <a:r>
              <a:rPr lang="en-US"/>
              <a:t>List available release: sh ./crouton -r list</a:t>
            </a:r>
            <a:endParaRPr lang="en-US"/>
          </a:p>
          <a:p>
            <a:pPr lvl="1" eaLnBrk="1" fontAlgn="auto" latinLnBrk="0" hangingPunct="1">
              <a:lnSpc>
                <a:spcPct val="150000"/>
              </a:lnSpc>
              <a:spcBef>
                <a:spcPts val="0"/>
              </a:spcBef>
            </a:pPr>
            <a:r>
              <a:rPr lang="en-US"/>
              <a:t>Install Ubuntu 14.04 w/ Unity: sh ./crouton -t unity-desktop -r trusty</a:t>
            </a:r>
            <a:endParaRPr lang="en-US"/>
          </a:p>
          <a:p>
            <a:pPr lvl="1" eaLnBrk="1" fontAlgn="auto" latinLnBrk="0" hangingPunct="1">
              <a:lnSpc>
                <a:spcPct val="150000"/>
              </a:lnSpc>
              <a:spcBef>
                <a:spcPts val="0"/>
              </a:spcBef>
            </a:pPr>
            <a:r>
              <a:rPr lang="en-US"/>
              <a:t>Install Xfce w/ applications: sh ./crouton -t xfce-desktop</a:t>
            </a:r>
            <a:endParaRPr lang="en-US"/>
          </a:p>
          <a:p>
            <a:pPr lvl="1" eaLnBrk="1" fontAlgn="auto" latinLnBrk="0" hangingPunct="1">
              <a:lnSpc>
                <a:spcPct val="150000"/>
              </a:lnSpc>
              <a:spcBef>
                <a:spcPts val="0"/>
              </a:spcBef>
            </a:pPr>
            <a:r>
              <a:rPr lang="en-US"/>
              <a:t>Install LXDE w/ applications: sh ./crouton -t lxde-desktop</a:t>
            </a:r>
            <a:endParaRPr lang="en-US"/>
          </a:p>
          <a:p>
            <a:pPr lvl="1" eaLnBrk="1" fontAlgn="auto" latinLnBrk="0" hangingPunct="1">
              <a:lnSpc>
                <a:spcPct val="150000"/>
              </a:lnSpc>
              <a:spcBef>
                <a:spcPts val="0"/>
              </a:spcBef>
            </a:pPr>
            <a:r>
              <a:rPr lang="en-US"/>
              <a:t>Install GNOME w/ applications: sh  ./crouton -t gnome-desktop</a:t>
            </a:r>
            <a:endParaRPr lang="en-US"/>
          </a:p>
          <a:p>
            <a:pPr lvl="1" eaLnBrk="1" fontAlgn="auto" latinLnBrk="0" hangingPunct="1">
              <a:lnSpc>
                <a:spcPct val="150000"/>
              </a:lnSpc>
              <a:spcBef>
                <a:spcPts val="0"/>
              </a:spcBef>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792480" y="1125220"/>
            <a:ext cx="10561955" cy="5424805"/>
          </a:xfrm>
        </p:spPr>
        <p:txBody>
          <a:bodyPr>
            <a:normAutofit fontScale="70000"/>
          </a:bodyPr>
          <a:lstStyle/>
          <a:p>
            <a:pPr eaLnBrk="1" latinLnBrk="0" hangingPunct="1">
              <a:lnSpc>
                <a:spcPct val="150000"/>
              </a:lnSpc>
              <a:spcBef>
                <a:spcPts val="0"/>
              </a:spcBef>
            </a:pPr>
            <a:r>
              <a:rPr lang="en-US" altLang="zh-CN"/>
              <a:t>Crostini should supplant Crouton that you can run Android and Linux applications side-by-side with the familiar web browser environment of Chromium OS.</a:t>
            </a:r>
            <a:endParaRPr lang="en-US" altLang="zh-CN"/>
          </a:p>
          <a:p>
            <a:pPr eaLnBrk="1" latinLnBrk="0" hangingPunct="1">
              <a:lnSpc>
                <a:spcPct val="150000"/>
              </a:lnSpc>
              <a:spcBef>
                <a:spcPts val="0"/>
              </a:spcBef>
            </a:pPr>
            <a:r>
              <a:rPr lang="en-US" altLang="zh-CN"/>
              <a:t>Enable VT-x configuration in firmware</a:t>
            </a:r>
            <a:endParaRPr lang="en-US" altLang="zh-CN"/>
          </a:p>
          <a:p>
            <a:pPr eaLnBrk="1" latinLnBrk="0" hangingPunct="1">
              <a:lnSpc>
                <a:spcPct val="150000"/>
              </a:lnSpc>
              <a:spcBef>
                <a:spcPts val="0"/>
              </a:spcBef>
            </a:pPr>
            <a:r>
              <a:rPr lang="en-US" altLang="zh-CN"/>
              <a:t>Enabling Crostini is simple, switch to the developers channel, then go into settings, scroll down to Linux (Beta), and enable it that causes a download of the Crostini/Linux support, and away you go.</a:t>
            </a:r>
            <a:endParaRPr lang="en-US" altLang="zh-CN"/>
          </a:p>
          <a:p>
            <a:pPr eaLnBrk="1" latinLnBrk="0" hangingPunct="1">
              <a:lnSpc>
                <a:spcPct val="150000"/>
              </a:lnSpc>
              <a:spcBef>
                <a:spcPts val="0"/>
              </a:spcBef>
            </a:pPr>
            <a:r>
              <a:rPr lang="en-US" altLang="zh-CN"/>
              <a:t>For news about Crostini:  https://www.reddit.com/r/Crostini/</a:t>
            </a:r>
            <a:endParaRPr lang="en-US" altLang="zh-CN"/>
          </a:p>
          <a:p>
            <a:pPr eaLnBrk="1" latinLnBrk="0" hangingPunct="1">
              <a:lnSpc>
                <a:spcPct val="150000"/>
              </a:lnSpc>
              <a:spcBef>
                <a:spcPts val="0"/>
              </a:spcBef>
            </a:pPr>
            <a:r>
              <a:rPr lang="en-US" altLang="zh-CN"/>
              <a:t>Crostini Wiki:  https://old.reddit.com/r/Crostini/wiki/index</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pPr eaLnBrk="1" latinLnBrk="0" hangingPunct="1">
              <a:lnSpc>
                <a:spcPct val="150000"/>
              </a:lnSpc>
              <a:spcBef>
                <a:spcPts val="0"/>
              </a:spcBef>
            </a:pPr>
            <a:r>
              <a:rPr lang="zh-CN" altLang="en-US" sz="2400"/>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sz="2400"/>
              <a:t>T</a:t>
            </a:r>
            <a:r>
              <a:rPr lang="zh-CN" altLang="en-US" sz="2400"/>
              <a:t>he vm_tools in Chrome OS. They include garcon,  a service that gets added in the container and communicates with another service outside of the container (vm_concierge).</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625" y="59055"/>
            <a:ext cx="12119610" cy="6724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KVMGT on Chromium OS</a:t>
            </a:r>
            <a:endParaRPr lang="x-none" altLang="en-US"/>
          </a:p>
        </p:txBody>
      </p:sp>
      <p:sp>
        <p:nvSpPr>
          <p:cNvPr id="3" name="Content Placeholder 2"/>
          <p:cNvSpPr>
            <a:spLocks noGrp="1"/>
          </p:cNvSpPr>
          <p:nvPr>
            <p:ph idx="1"/>
          </p:nvPr>
        </p:nvSpPr>
        <p:spPr/>
        <p:txBody>
          <a:bodyPr/>
          <a:p>
            <a:r>
              <a:rPr lang="en-US"/>
              <a:t>The KVMGT feature is supposed to have a much better 3D performance in Corstini, compared with Google's virt-gpu solution.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115"/>
            <a:ext cx="10515600" cy="544830"/>
          </a:xfrm>
        </p:spPr>
        <p:txBody>
          <a:bodyPr>
            <a:normAutofit fontScale="90000"/>
          </a:bodyPr>
          <a:lstStyle/>
          <a:p>
            <a:r>
              <a:rPr lang="en-US" dirty="0"/>
              <a:t>Work Directories in Chromium OS</a:t>
            </a:r>
            <a:endParaRPr lang="en-US" dirty="0"/>
          </a:p>
        </p:txBody>
      </p:sp>
      <p:graphicFrame>
        <p:nvGraphicFramePr>
          <p:cNvPr id="4" name="Table 3"/>
          <p:cNvGraphicFramePr>
            <a:graphicFrameLocks noGrp="1"/>
          </p:cNvGraphicFramePr>
          <p:nvPr/>
        </p:nvGraphicFramePr>
        <p:xfrm>
          <a:off x="838835" y="1100455"/>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r>
                        <a:rPr lang="x-none" altLang="en-US" sz="1600">
                          <a:effectLst/>
                        </a:rPr>
                        <a:t>, where most of the ebuild files for needed packages reside.</a:t>
                      </a:r>
                      <a:endParaRPr lang="x-none" alt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endParaRPr lang="nb-NO">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210820">
                <a:tc>
                  <a:txBody>
                    <a:bodyPr/>
                    <a:lstStyle/>
                    <a:p>
                      <a:pPr algn="l" fontAlgn="t">
                        <a:lnSpc>
                          <a:spcPct val="150000"/>
                        </a:lnSpc>
                      </a:pPr>
                      <a:r>
                        <a:rPr lang="en-US" dirty="0">
                          <a:effectLst/>
                        </a:rPr>
                        <a:t>board </a:t>
                      </a:r>
                      <a:r>
                        <a:rPr lang="en-US" dirty="0" err="1">
                          <a:effectLst/>
                        </a:rPr>
                        <a:t>sysroot</a:t>
                      </a:r>
                      <a:r>
                        <a:rPr lang="en-US" dirty="0">
                          <a:effectLst/>
                        </a:rPr>
                        <a:t> (in chroot)</a:t>
                      </a:r>
                      <a:endParaRPr lang="en-US"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endParaRPr lang="en-US" altLang="zh-CN"/>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endParaRPr lang="en-US" altLang="zh-CN"/>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Exporting DISPLAY in X Windows</a:t>
            </a:r>
            <a:endParaRPr lang="zh-CN" altLang="en-US"/>
          </a:p>
        </p:txBody>
      </p:sp>
      <p:sp>
        <p:nvSpPr>
          <p:cNvPr id="3" name="内容占位符 2"/>
          <p:cNvSpPr>
            <a:spLocks noGrp="1"/>
          </p:cNvSpPr>
          <p:nvPr>
            <p:ph idx="1"/>
          </p:nvPr>
        </p:nvSpPr>
        <p:spPr>
          <a:xfrm>
            <a:off x="838200" y="1127760"/>
            <a:ext cx="10515600" cy="5049520"/>
          </a:xfrm>
        </p:spPr>
        <p:txBody>
          <a:bodyPr>
            <a:normAutofit fontScale="50000"/>
          </a:bodyPr>
          <a:lstStyle/>
          <a:p>
            <a:pPr indent="0" eaLnBrk="1" fontAlgn="auto" latinLnBrk="0" hangingPunct="1">
              <a:lnSpc>
                <a:spcPct val="150000"/>
              </a:lnSpc>
              <a:spcBef>
                <a:spcPts val="0"/>
              </a:spcBef>
            </a:pPr>
            <a:r>
              <a:rPr lang="zh-CN" altLang="en-US"/>
              <a:t>Exporting display in X11 involves two distinct operations</a:t>
            </a:r>
            <a:endParaRPr lang="zh-CN" altLang="en-US"/>
          </a:p>
          <a:p>
            <a:pPr lvl="1" indent="0" eaLnBrk="1" fontAlgn="auto" latinLnBrk="0" hangingPunct="1">
              <a:lnSpc>
                <a:spcPct val="150000"/>
              </a:lnSpc>
              <a:spcBef>
                <a:spcPts val="0"/>
              </a:spcBef>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endParaRPr lang="x-none" altLang="zh-CN"/>
          </a:p>
          <a:p>
            <a:pPr lvl="1" indent="0" eaLnBrk="1" fontAlgn="auto" latinLnBrk="0" hangingPunct="1">
              <a:lnSpc>
                <a:spcPct val="150000"/>
              </a:lnSpc>
              <a:spcBef>
                <a:spcPts val="0"/>
              </a:spcBef>
            </a:pPr>
            <a:r>
              <a:rPr lang="zh-CN" altLang="en-US"/>
              <a:t>Allowing server to accept X11 session from the client. This part is accomplished by using xhost + or xhost &lt;ip-from-which X11 session comes(client).</a:t>
            </a:r>
            <a:endParaRPr lang="zh-CN" altLang="en-US"/>
          </a:p>
          <a:p>
            <a:pPr indent="0" eaLnBrk="1" fontAlgn="auto" latinLnBrk="0" hangingPunct="1">
              <a:lnSpc>
                <a:spcPct val="150000"/>
              </a:lnSpc>
              <a:spcBef>
                <a:spcPts val="0"/>
              </a:spcBef>
            </a:pPr>
            <a:r>
              <a:rPr lang="zh-CN" altLang="en-US"/>
              <a:t>在Linux/Unix類操作系統上, DISPLAY用來設置將圖形顯示到何處. 在終端上輸入printenv查看當前環境變量</a:t>
            </a:r>
            <a:r>
              <a:rPr lang="en-US" altLang="zh-CN"/>
              <a:t>. </a:t>
            </a:r>
            <a:endParaRPr lang="en-US" altLang="zh-CN"/>
          </a:p>
          <a:p>
            <a:pPr indent="0" eaLnBrk="1" fontAlgn="auto" latinLnBrk="0" hangingPunct="1">
              <a:lnSpc>
                <a:spcPct val="150000"/>
              </a:lnSpc>
              <a:spcBef>
                <a:spcPts val="0"/>
              </a:spcBef>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42500" lnSpcReduction="20000"/>
          </a:bodyPr>
          <a:lstStyle/>
          <a:p>
            <a:pPr eaLnBrk="1" fontAlgn="auto" latinLnBrk="0" hangingPunct="1">
              <a:lnSpc>
                <a:spcPct val="150000"/>
              </a:lnSpc>
              <a:spcBef>
                <a:spcPts val="0"/>
              </a:spcBef>
            </a:pPr>
            <a:r>
              <a:rPr lang="x-none" altLang="en-US"/>
              <a:t>简介</a:t>
            </a:r>
            <a:endParaRPr lang="x-none" altLang="en-US"/>
          </a:p>
          <a:p>
            <a:pPr lvl="1" eaLnBrk="1" fontAlgn="auto" latinLnBrk="0" hangingPunct="1">
              <a:lnSpc>
                <a:spcPct val="150000"/>
              </a:lnSpc>
              <a:spcBef>
                <a:spcPts val="0"/>
              </a:spcBef>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eaLnBrk="1" fontAlgn="auto" latinLnBrk="0" hangingPunct="1">
              <a:lnSpc>
                <a:spcPct val="150000"/>
              </a:lnSpc>
              <a:spcBef>
                <a:spcPts val="0"/>
              </a:spcBef>
            </a:pPr>
            <a:r>
              <a:rPr lang="en-US"/>
              <a:t>D-BUS 的内部工作方式</a:t>
            </a:r>
            <a:endParaRPr lang="en-US"/>
          </a:p>
          <a:p>
            <a:pPr lvl="1" eaLnBrk="1" fontAlgn="auto" latinLnBrk="0" hangingPunct="1">
              <a:lnSpc>
                <a:spcPct val="150000"/>
              </a:lnSpc>
              <a:spcBef>
                <a:spcPts val="0"/>
              </a:spcBef>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eaLnBrk="1" fontAlgn="auto" latinLnBrk="0" hangingPunct="1">
              <a:lnSpc>
                <a:spcPct val="150000"/>
              </a:lnSpc>
              <a:spcBef>
                <a:spcPts val="0"/>
              </a:spcBef>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eaLnBrk="1" fontAlgn="auto" latinLnBrk="0" hangingPunct="1">
              <a:lnSpc>
                <a:spcPct val="150000"/>
              </a:lnSpc>
              <a:spcBef>
                <a:spcPts val="0"/>
              </a:spcBef>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eaLnBrk="1" fontAlgn="auto" latinLnBrk="0" hangingPunct="1">
              <a:lnSpc>
                <a:spcPct val="150000"/>
              </a:lnSpc>
              <a:spcBef>
                <a:spcPts val="0"/>
              </a:spcBef>
            </a:pPr>
            <a:r>
              <a:rPr lang="en-US"/>
              <a:t>在 D-BUS 中有四种类型的消息：方法调用（method calls）、方法返回（method returns）、信号（signals） 和错误（errors）。</a:t>
            </a:r>
            <a:endParaRPr lang="en-US"/>
          </a:p>
          <a:p>
            <a:pPr lvl="1" eaLnBrk="1" fontAlgn="auto" latinLnBrk="0" hangingPunct="1">
              <a:lnSpc>
                <a:spcPct val="150000"/>
              </a:lnSpc>
              <a:spcBef>
                <a:spcPts val="0"/>
              </a:spcBef>
            </a:pPr>
            <a:r>
              <a:rPr lang="en-US"/>
              <a:t>服务（Services） 是 D-BUS 的最高层次抽象。</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55000" lnSpcReduction="20000"/>
          </a:bodyPr>
          <a:lstStyle/>
          <a:p>
            <a:pPr eaLnBrk="1" fontAlgn="auto" latinLnBrk="0" hangingPunct="1">
              <a:lnSpc>
                <a:spcPct val="150000"/>
              </a:lnSpc>
              <a:spcBef>
                <a:spcPts val="0"/>
              </a:spcBef>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eaLnBrk="1" fontAlgn="auto" latinLnBrk="0" hangingPunct="1">
              <a:lnSpc>
                <a:spcPct val="150000"/>
              </a:lnSpc>
              <a:spcBef>
                <a:spcPts val="0"/>
              </a:spcBef>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eaLnBrk="1" fontAlgn="auto" latinLnBrk="0" hangingPunct="1">
              <a:lnSpc>
                <a:spcPct val="150000"/>
              </a:lnSpc>
              <a:spcBef>
                <a:spcPts val="0"/>
              </a:spcBef>
            </a:pPr>
            <a:r>
              <a:rPr lang="en-US" dirty="0"/>
              <a:t>Build Chromium OS kernel</a:t>
            </a:r>
            <a:endParaRPr lang="en-US" dirty="0"/>
          </a:p>
          <a:p>
            <a:pPr lvl="2" eaLnBrk="1" fontAlgn="auto" latinLnBrk="0" hangingPunct="1">
              <a:lnSpc>
                <a:spcPct val="150000"/>
              </a:lnSpc>
              <a:spcBef>
                <a:spcPts val="0"/>
              </a:spcBef>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eaLnBrk="1" fontAlgn="auto" latinLnBrk="0" hangingPunct="1">
              <a:lnSpc>
                <a:spcPct val="150000"/>
              </a:lnSpc>
              <a:spcBef>
                <a:spcPts val="0"/>
              </a:spcBef>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eaLnBrk="1" fontAlgn="auto" latinLnBrk="0" hangingPunct="1">
              <a:lnSpc>
                <a:spcPct val="150000"/>
              </a:lnSpc>
              <a:spcBef>
                <a:spcPts val="0"/>
              </a:spcBef>
            </a:pPr>
            <a:r>
              <a:rPr lang="en-US" dirty="0"/>
              <a:t> Then, execute the following: USE='kernel-4_14 -kernel-${VERSION}' emerge-${BOARD} </a:t>
            </a:r>
            <a:r>
              <a:rPr lang="en-US" dirty="0" err="1"/>
              <a:t>linux</a:t>
            </a:r>
            <a:r>
              <a:rPr lang="en-US" dirty="0"/>
              <a:t>-sources</a:t>
            </a:r>
            <a:endParaRPr lang="en-US" dirty="0"/>
          </a:p>
          <a:p>
            <a:pPr lvl="1" eaLnBrk="1" fontAlgn="auto" latinLnBrk="0" hangingPunct="1">
              <a:lnSpc>
                <a:spcPct val="150000"/>
              </a:lnSpc>
              <a:spcBef>
                <a:spcPts val="0"/>
              </a:spcBef>
            </a:pPr>
            <a:r>
              <a:rPr lang="en-US" dirty="0"/>
              <a:t>Update Chromium Device</a:t>
            </a:r>
            <a:endParaRPr lang="en-US" dirty="0"/>
          </a:p>
          <a:p>
            <a:pPr lvl="2" eaLnBrk="1" fontAlgn="auto" latinLnBrk="0" hangingPunct="1">
              <a:lnSpc>
                <a:spcPct val="150000"/>
              </a:lnSpc>
              <a:spcBef>
                <a:spcPts val="0"/>
              </a:spcBef>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eaLnBrk="1" fontAlgn="auto" latinLnBrk="0" hangingPunct="1">
              <a:lnSpc>
                <a:spcPct val="150000"/>
              </a:lnSpc>
              <a:spcBef>
                <a:spcPts val="0"/>
              </a:spcBef>
            </a:pPr>
            <a:r>
              <a:rPr lang="en-US" dirty="0"/>
              <a:t>Accept the prompts asking for verification, and let the developer machine reboot the target device</a:t>
            </a:r>
            <a:endParaRPr lang="en-US" dirty="0"/>
          </a:p>
          <a:p>
            <a:pPr lvl="2" eaLnBrk="1" fontAlgn="auto" latinLnBrk="0" hangingPunct="1">
              <a:lnSpc>
                <a:spcPct val="150000"/>
              </a:lnSpc>
              <a:spcBef>
                <a:spcPts val="0"/>
              </a:spcBef>
            </a:pPr>
            <a:r>
              <a:rPr lang="en-US" dirty="0"/>
              <a:t>On reboot, the script should end and define both the previous kernel version and the updated kernel version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50000" lnSpcReduction="10000"/>
          </a:bodyPr>
          <a:lstStyle/>
          <a:p>
            <a:pPr eaLnBrk="1" fontAlgn="auto" latinLnBrk="0" hangingPunct="1">
              <a:lnSpc>
                <a:spcPct val="150000"/>
              </a:lnSpc>
              <a:spcBef>
                <a:spcPts val="0"/>
              </a:spcBef>
            </a:pPr>
            <a:r>
              <a:rPr lang="en-US" dirty="0"/>
              <a:t>Installing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eaLnBrk="1" fontAlgn="auto" latinLnBrk="0" hangingPunct="1">
              <a:lnSpc>
                <a:spcPct val="150000"/>
              </a:lnSpc>
              <a:spcBef>
                <a:spcPts val="0"/>
              </a:spcBef>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eaLnBrk="1" fontAlgn="auto" latinLnBrk="0" hangingPunct="1">
              <a:lnSpc>
                <a:spcPct val="150000"/>
              </a:lnSpc>
              <a:spcBef>
                <a:spcPts val="0"/>
              </a:spcBef>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eaLnBrk="1" fontAlgn="auto" latinLnBrk="0" hangingPunct="1">
              <a:lnSpc>
                <a:spcPct val="150000"/>
              </a:lnSpc>
              <a:spcBef>
                <a:spcPts val="0"/>
              </a:spcBef>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eaLnBrk="1" fontAlgn="auto" latinLnBrk="0" hangingPunct="1">
              <a:lnSpc>
                <a:spcPct val="150000"/>
              </a:lnSpc>
              <a:spcBef>
                <a:spcPts val="0"/>
              </a:spcBef>
            </a:pPr>
            <a:r>
              <a:rPr lang="en-US" dirty="0"/>
              <a:t>If </a:t>
            </a:r>
            <a:r>
              <a:rPr lang="en-US" dirty="0" err="1"/>
              <a:t>GPUTop</a:t>
            </a:r>
            <a:r>
              <a:rPr lang="en-US" dirty="0"/>
              <a:t> fails to emerge to board, consider tracing the errors as detailed in the sub-step 2a</a:t>
            </a:r>
            <a:endParaRPr lang="en-US" dirty="0"/>
          </a:p>
          <a:p>
            <a:pPr lvl="1" eaLnBrk="1" fontAlgn="auto" latinLnBrk="0" hangingPunct="1">
              <a:lnSpc>
                <a:spcPct val="150000"/>
              </a:lnSpc>
              <a:spcBef>
                <a:spcPts val="0"/>
              </a:spcBef>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eaLnBrk="1" fontAlgn="auto" latinLnBrk="0" hangingPunct="1">
              <a:lnSpc>
                <a:spcPct val="150000"/>
              </a:lnSpc>
              <a:spcBef>
                <a:spcPts val="0"/>
              </a:spcBef>
            </a:pPr>
            <a:r>
              <a:rPr lang="en-US" dirty="0"/>
              <a:t>Start up the target device, at the log in screen open a shell prompt "ctrl-alt-&lt;F2&gt;"</a:t>
            </a:r>
            <a:endParaRPr lang="en-US" dirty="0"/>
          </a:p>
          <a:p>
            <a:pPr lvl="1" eaLnBrk="1" fontAlgn="auto" latinLnBrk="0" hangingPunct="1">
              <a:lnSpc>
                <a:spcPct val="150000"/>
              </a:lnSpc>
              <a:spcBef>
                <a:spcPts val="0"/>
              </a:spcBef>
            </a:pPr>
            <a:r>
              <a:rPr lang="en-US" dirty="0"/>
              <a:t>Install the image with </a:t>
            </a:r>
            <a:r>
              <a:rPr lang="en-US" dirty="0" err="1"/>
              <a:t>sudo</a:t>
            </a:r>
            <a:r>
              <a:rPr lang="en-US" dirty="0"/>
              <a:t> </a:t>
            </a:r>
            <a:r>
              <a:rPr lang="en-US" dirty="0" err="1"/>
              <a:t>chromeos</a:t>
            </a:r>
            <a:r>
              <a:rPr lang="en-US" dirty="0"/>
              <a:t>-install </a:t>
            </a:r>
            <a:endParaRPr lang="en-US" dirty="0"/>
          </a:p>
          <a:p>
            <a:pPr lvl="1" eaLnBrk="1" fontAlgn="auto" latinLnBrk="0" hangingPunct="1">
              <a:lnSpc>
                <a:spcPct val="150000"/>
              </a:lnSpc>
              <a:spcBef>
                <a:spcPts val="0"/>
              </a:spcBef>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40000" lnSpcReduction="20000"/>
          </a:bodyPr>
          <a:lstStyle/>
          <a:p>
            <a:pPr eaLnBrk="1" fontAlgn="auto" latinLnBrk="0" hangingPunct="1">
              <a:lnSpc>
                <a:spcPct val="150000"/>
              </a:lnSpc>
              <a:spcBef>
                <a:spcPts val="0"/>
              </a:spcBef>
            </a:pPr>
            <a:r>
              <a:rPr lang="en-US" dirty="0"/>
              <a:t>Using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Run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Execute </a:t>
            </a:r>
            <a:r>
              <a:rPr lang="en-US" dirty="0" err="1"/>
              <a:t>gputop</a:t>
            </a:r>
            <a:r>
              <a:rPr lang="en-US" dirty="0"/>
              <a:t>-wrapper  -m &lt;metric set&gt; -c &lt;counters&gt; [-o &lt;log.txt&gt;] </a:t>
            </a:r>
            <a:endParaRPr lang="en-US" dirty="0"/>
          </a:p>
          <a:p>
            <a:pPr lvl="1" eaLnBrk="1" fontAlgn="auto" latinLnBrk="0" hangingPunct="1">
              <a:lnSpc>
                <a:spcPct val="150000"/>
              </a:lnSpc>
              <a:spcBef>
                <a:spcPts val="0"/>
              </a:spcBef>
            </a:pPr>
            <a:r>
              <a:rPr lang="en-US" dirty="0"/>
              <a:t>Visit </a:t>
            </a:r>
            <a:r>
              <a:rPr lang="en-US" dirty="0" err="1"/>
              <a:t>GPUTop</a:t>
            </a:r>
            <a:r>
              <a:rPr lang="en-US" dirty="0"/>
              <a:t> Analysis Documentation for details on metric sets and counters</a:t>
            </a:r>
            <a:endParaRPr lang="en-US" dirty="0"/>
          </a:p>
          <a:p>
            <a:pPr eaLnBrk="1" fontAlgn="auto" latinLnBrk="0" hangingPunct="1">
              <a:lnSpc>
                <a:spcPct val="150000"/>
              </a:lnSpc>
              <a:spcBef>
                <a:spcPts val="0"/>
              </a:spcBef>
            </a:pPr>
            <a:r>
              <a:rPr lang="en-US" dirty="0"/>
              <a:t>Installing </a:t>
            </a:r>
            <a:r>
              <a:rPr lang="en-US" dirty="0" err="1"/>
              <a:t>GPUTop</a:t>
            </a:r>
            <a:r>
              <a:rPr lang="en-US" dirty="0"/>
              <a:t> as a Web User Interface on Linux</a:t>
            </a:r>
            <a:endParaRPr lang="en-US" dirty="0"/>
          </a:p>
          <a:p>
            <a:pPr lvl="1" eaLnBrk="1" fontAlgn="auto" latinLnBrk="0" hangingPunct="1">
              <a:lnSpc>
                <a:spcPct val="150000"/>
              </a:lnSpc>
              <a:spcBef>
                <a:spcPts val="0"/>
              </a:spcBef>
            </a:pPr>
            <a:r>
              <a:rPr lang="en-US" dirty="0"/>
              <a:t>A binary package with installation instructions can be downloaded from https://gitlab.com/Jragoon/gputop-packages:   </a:t>
            </a:r>
            <a:endParaRPr lang="en-US" dirty="0"/>
          </a:p>
          <a:p>
            <a:pPr lvl="2" eaLnBrk="1" fontAlgn="auto" latinLnBrk="0" hangingPunct="1">
              <a:lnSpc>
                <a:spcPct val="150000"/>
              </a:lnSpc>
              <a:spcBef>
                <a:spcPts val="0"/>
              </a:spcBef>
            </a:pPr>
            <a:r>
              <a:rPr lang="en-US" dirty="0"/>
              <a:t>    </a:t>
            </a:r>
            <a:r>
              <a:rPr lang="en-US" dirty="0" err="1"/>
              <a:t>git</a:t>
            </a:r>
            <a:r>
              <a:rPr lang="en-US" dirty="0"/>
              <a:t> clone https://gitlab.com/Jragoon/gputop-packages </a:t>
            </a:r>
            <a:endParaRPr lang="en-US" dirty="0"/>
          </a:p>
          <a:p>
            <a:pPr lvl="2" eaLnBrk="1" fontAlgn="auto" latinLnBrk="0" hangingPunct="1">
              <a:lnSpc>
                <a:spcPct val="150000"/>
              </a:lnSpc>
              <a:spcBef>
                <a:spcPts val="0"/>
              </a:spcBef>
            </a:pPr>
            <a:r>
              <a:rPr lang="en-US" dirty="0"/>
              <a:t>    cd </a:t>
            </a:r>
            <a:r>
              <a:rPr lang="en-US" dirty="0" err="1"/>
              <a:t>gputop</a:t>
            </a:r>
            <a:r>
              <a:rPr lang="en-US" dirty="0"/>
              <a:t>-packages  </a:t>
            </a:r>
            <a:endParaRPr lang="en-US" dirty="0"/>
          </a:p>
          <a:p>
            <a:pPr lvl="2" eaLnBrk="1" fontAlgn="auto" latinLnBrk="0" hangingPunct="1">
              <a:lnSpc>
                <a:spcPct val="150000"/>
              </a:lnSpc>
              <a:spcBef>
                <a:spcPts val="0"/>
              </a:spcBef>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eaLnBrk="1" fontAlgn="auto" latinLnBrk="0" hangingPunct="1">
              <a:lnSpc>
                <a:spcPct val="150000"/>
              </a:lnSpc>
              <a:spcBef>
                <a:spcPts val="0"/>
              </a:spcBef>
            </a:pPr>
            <a:r>
              <a:rPr lang="en-US" dirty="0"/>
              <a:t>     RPM: </a:t>
            </a:r>
            <a:r>
              <a:rPr lang="en-US" dirty="0" err="1"/>
              <a:t>sudo</a:t>
            </a:r>
            <a:r>
              <a:rPr lang="en-US" dirty="0"/>
              <a:t> rpm -</a:t>
            </a:r>
            <a:r>
              <a:rPr lang="en-US" dirty="0" err="1"/>
              <a:t>i</a:t>
            </a:r>
            <a:r>
              <a:rPr lang="en-US" dirty="0"/>
              <a:t> gputop-1.0-x86_64.rpm</a:t>
            </a:r>
            <a:endParaRPr lang="en-US" dirty="0"/>
          </a:p>
          <a:p>
            <a:pPr lvl="1" eaLnBrk="1" fontAlgn="auto" latinLnBrk="0" hangingPunct="1">
              <a:lnSpc>
                <a:spcPct val="150000"/>
              </a:lnSpc>
              <a:spcBef>
                <a:spcPts val="0"/>
              </a:spcBef>
            </a:pPr>
            <a:r>
              <a:rPr lang="en-US" dirty="0"/>
              <a:t>Test the Web-UI by running ~/</a:t>
            </a:r>
            <a:r>
              <a:rPr lang="en-US" dirty="0" err="1"/>
              <a:t>gputop</a:t>
            </a:r>
            <a:r>
              <a:rPr lang="en-US" dirty="0"/>
              <a:t>/</a:t>
            </a:r>
            <a:r>
              <a:rPr lang="en-US" dirty="0" err="1"/>
              <a:t>ui</a:t>
            </a:r>
            <a:r>
              <a:rPr lang="en-US" dirty="0"/>
              <a:t>/index.html</a:t>
            </a:r>
            <a:endParaRPr lang="en-US" dirty="0"/>
          </a:p>
          <a:p>
            <a:pPr eaLnBrk="1" fontAlgn="auto" latinLnBrk="0" hangingPunct="1">
              <a:lnSpc>
                <a:spcPct val="150000"/>
              </a:lnSpc>
              <a:spcBef>
                <a:spcPts val="0"/>
              </a:spcBef>
            </a:pPr>
            <a:r>
              <a:rPr lang="en-US" dirty="0"/>
              <a:t>Using </a:t>
            </a:r>
            <a:r>
              <a:rPr lang="en-US" dirty="0" err="1"/>
              <a:t>GPUTop</a:t>
            </a:r>
            <a:r>
              <a:rPr lang="en-US" dirty="0"/>
              <a:t> as a Web User Interface on Chromium Target and Linux</a:t>
            </a:r>
            <a:endParaRPr lang="en-US" dirty="0"/>
          </a:p>
          <a:p>
            <a:pPr lvl="1" eaLnBrk="1" fontAlgn="auto" latinLnBrk="0" hangingPunct="1">
              <a:lnSpc>
                <a:spcPct val="150000"/>
              </a:lnSpc>
              <a:spcBef>
                <a:spcPts val="0"/>
              </a:spcBef>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eaLnBrk="1" fontAlgn="auto" latinLnBrk="0" hangingPunct="1">
              <a:lnSpc>
                <a:spcPct val="150000"/>
              </a:lnSpc>
              <a:spcBef>
                <a:spcPts val="0"/>
              </a:spcBef>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Connect to the </a:t>
            </a:r>
            <a:r>
              <a:rPr lang="en-US" dirty="0" err="1"/>
              <a:t>gputop</a:t>
            </a:r>
            <a:r>
              <a:rPr lang="en-US" dirty="0"/>
              <a:t> profiling server from the development machine running Linux</a:t>
            </a:r>
            <a:endParaRPr lang="en-US" dirty="0"/>
          </a:p>
          <a:p>
            <a:pPr lvl="1" eaLnBrk="1" fontAlgn="auto" latinLnBrk="0" hangingPunct="1">
              <a:lnSpc>
                <a:spcPct val="150000"/>
              </a:lnSpc>
              <a:spcBef>
                <a:spcPts val="0"/>
              </a:spcBef>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eaLnBrk="1" fontAlgn="auto" latinLnBrk="0" hangingPunct="1">
              <a:lnSpc>
                <a:spcPct val="150000"/>
              </a:lnSpc>
              <a:spcBef>
                <a:spcPts val="0"/>
              </a:spcBef>
            </a:pPr>
            <a:r>
              <a:rPr lang="en-US" dirty="0"/>
              <a:t>Execute ~/</a:t>
            </a:r>
            <a:r>
              <a:rPr lang="en-US" dirty="0" err="1"/>
              <a:t>gputop</a:t>
            </a:r>
            <a:r>
              <a:rPr lang="en-US" dirty="0"/>
              <a:t>/</a:t>
            </a:r>
            <a:r>
              <a:rPr lang="en-US" dirty="0" err="1"/>
              <a:t>ui</a:t>
            </a:r>
            <a:r>
              <a:rPr lang="en-US" dirty="0"/>
              <a:t>/index.html on the development machine</a:t>
            </a:r>
            <a:endParaRPr lang="en-US" dirty="0"/>
          </a:p>
          <a:p>
            <a:pPr lvl="1" eaLnBrk="1" fontAlgn="auto" latinLnBrk="0" hangingPunct="1">
              <a:lnSpc>
                <a:spcPct val="150000"/>
              </a:lnSpc>
              <a:spcBef>
                <a:spcPts val="0"/>
              </a:spcBef>
            </a:pPr>
            <a:r>
              <a:rPr lang="en-US" dirty="0"/>
              <a:t>Replace the address field with the </a:t>
            </a:r>
            <a:r>
              <a:rPr lang="en-US" dirty="0" err="1"/>
              <a:t>inet</a:t>
            </a:r>
            <a:r>
              <a:rPr lang="en-US" dirty="0"/>
              <a:t> address found in sub-step 3a and connect</a:t>
            </a:r>
            <a:endParaRPr lang="en-US" dirty="0"/>
          </a:p>
          <a:p>
            <a:pPr lvl="1" eaLnBrk="1" fontAlgn="auto" latinLnBrk="0" hangingPunct="1">
              <a:lnSpc>
                <a:spcPct val="150000"/>
              </a:lnSpc>
              <a:spcBef>
                <a:spcPts val="0"/>
              </a:spcBef>
            </a:pPr>
            <a:r>
              <a:rPr lang="en-US" dirty="0"/>
              <a:t>On the UI, the typical profiling process follows this general process:</a:t>
            </a:r>
            <a:endParaRPr lang="en-US" dirty="0"/>
          </a:p>
          <a:p>
            <a:pPr lvl="1" eaLnBrk="1" fontAlgn="auto" latinLnBrk="0" hangingPunct="1">
              <a:lnSpc>
                <a:spcPct val="150000"/>
              </a:lnSpc>
              <a:spcBef>
                <a:spcPts val="0"/>
              </a:spcBef>
            </a:pPr>
            <a:r>
              <a:rPr lang="en-US" dirty="0"/>
              <a:t>Use the Select Metric or the Select metric set from counter button to pick a set of counters to watch</a:t>
            </a:r>
            <a:endParaRPr lang="en-US" dirty="0"/>
          </a:p>
          <a:p>
            <a:pPr lvl="1" eaLnBrk="1" fontAlgn="auto" latinLnBrk="0" hangingPunct="1">
              <a:lnSpc>
                <a:spcPct val="150000"/>
              </a:lnSpc>
              <a:spcBef>
                <a:spcPts val="0"/>
              </a:spcBef>
            </a:pPr>
            <a:r>
              <a:rPr lang="en-US" dirty="0"/>
              <a:t>Use the Start Sampling button</a:t>
            </a:r>
            <a:endParaRPr lang="en-US" dirty="0"/>
          </a:p>
          <a:p>
            <a:pPr lvl="1" eaLnBrk="1" fontAlgn="auto" latinLnBrk="0" hangingPunct="1">
              <a:lnSpc>
                <a:spcPct val="150000"/>
              </a:lnSpc>
              <a:spcBef>
                <a:spcPts val="0"/>
              </a:spcBef>
            </a:pPr>
            <a:r>
              <a:rPr lang="en-US" dirty="0"/>
              <a:t>Open up the Live counters window</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endParaRPr lang="x-none" altLang="en-US" sz="4000"/>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endParaRPr lang="en-US" altLang="zh-CN" dirty="0"/>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endParaRPr lang="x-none" altLang="en-US" sz="3600"/>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45000" lnSpcReduction="20000"/>
          </a:bodyPr>
          <a:lstStyle/>
          <a:p>
            <a:pPr indent="0" eaLnBrk="1" fontAlgn="auto" latinLnBrk="0" hangingPunct="1">
              <a:lnSpc>
                <a:spcPct val="150000"/>
              </a:lnSpc>
              <a:spcBef>
                <a:spcPts val="0"/>
              </a:spcBef>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indent="0" eaLnBrk="1" fontAlgn="auto" latinLnBrk="0" hangingPunct="1">
              <a:lnSpc>
                <a:spcPct val="150000"/>
              </a:lnSpc>
              <a:spcBef>
                <a:spcPts val="0"/>
              </a:spcBef>
            </a:pPr>
            <a:r>
              <a:rPr lang="x-none" altLang="en-US"/>
              <a:t>$ cd .repo</a:t>
            </a:r>
            <a:endParaRPr lang="x-none" altLang="en-US"/>
          </a:p>
          <a:p>
            <a:pPr lvl="1" indent="0" eaLnBrk="1" fontAlgn="auto" latinLnBrk="0" hangingPunct="1">
              <a:lnSpc>
                <a:spcPct val="150000"/>
              </a:lnSpc>
              <a:spcBef>
                <a:spcPts val="0"/>
              </a:spcBef>
            </a:pPr>
            <a:r>
              <a:rPr lang="x-none" altLang="en-US"/>
              <a:t>$ mkdir -p local_manifests</a:t>
            </a:r>
            <a:endParaRPr lang="x-none" altLang="en-US"/>
          </a:p>
          <a:p>
            <a:pPr lvl="1" indent="0" eaLnBrk="1" fontAlgn="auto" latinLnBrk="0" hangingPunct="1">
              <a:lnSpc>
                <a:spcPct val="150000"/>
              </a:lnSpc>
              <a:spcBef>
                <a:spcPts val="0"/>
              </a:spcBef>
            </a:pPr>
            <a:r>
              <a:rPr lang="x-none" altLang="en-US"/>
              <a:t>$ cd local_manifests</a:t>
            </a:r>
            <a:endParaRPr lang="x-none" altLang="en-US"/>
          </a:p>
          <a:p>
            <a:pPr lvl="1" indent="0" eaLnBrk="1" fontAlgn="auto" latinLnBrk="0" hangingPunct="1">
              <a:lnSpc>
                <a:spcPct val="150000"/>
              </a:lnSpc>
              <a:spcBef>
                <a:spcPts val="0"/>
              </a:spcBef>
            </a:pPr>
            <a:r>
              <a:rPr lang="x-none" altLang="en-US"/>
              <a:t>$ vim local_manifest.xml # includes the following lines:</a:t>
            </a:r>
            <a:endParaRPr lang="x-none" altLang="en-US"/>
          </a:p>
          <a:p>
            <a:pPr lvl="2" indent="0" eaLnBrk="1" fontAlgn="auto" latinLnBrk="0" hangingPunct="1">
              <a:lnSpc>
                <a:spcPct val="150000"/>
              </a:lnSpc>
              <a:spcBef>
                <a:spcPts val="0"/>
              </a:spcBef>
            </a:pPr>
            <a:r>
              <a:rPr lang="x-none" altLang="en-US"/>
              <a:t>&lt;?xml version='1.0' encoding='UTF-8'?&gt;</a:t>
            </a:r>
            <a:endParaRPr lang="x-none" altLang="en-US"/>
          </a:p>
          <a:p>
            <a:pPr lvl="2" indent="0" eaLnBrk="1" fontAlgn="auto" latinLnBrk="0" hangingPunct="1">
              <a:lnSpc>
                <a:spcPct val="150000"/>
              </a:lnSpc>
              <a:spcBef>
                <a:spcPts val="0"/>
              </a:spcBef>
            </a:pPr>
            <a:r>
              <a:rPr lang="x-none" altLang="en-US"/>
              <a:t>&lt;manifest&gt;</a:t>
            </a:r>
            <a:endParaRPr lang="x-none" altLang="en-US"/>
          </a:p>
          <a:p>
            <a:pPr lvl="2" indent="0" eaLnBrk="1" fontAlgn="auto" latinLnBrk="0" hangingPunct="1">
              <a:lnSpc>
                <a:spcPct val="150000"/>
              </a:lnSpc>
              <a:spcBef>
                <a:spcPts val="0"/>
              </a:spcBef>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indent="0" eaLnBrk="1" fontAlgn="auto" latinLnBrk="0" hangingPunct="1">
              <a:lnSpc>
                <a:spcPct val="150000"/>
              </a:lnSpc>
              <a:spcBef>
                <a:spcPts val="0"/>
              </a:spcBef>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indent="0" eaLnBrk="1" fontAlgn="auto" latinLnBrk="0" hangingPunct="1">
              <a:lnSpc>
                <a:spcPct val="150000"/>
              </a:lnSpc>
              <a:spcBef>
                <a:spcPts val="0"/>
              </a:spcBef>
            </a:pPr>
            <a:r>
              <a:rPr lang="x-none" altLang="en-US"/>
              <a:t>&lt;/manifest&gt;</a:t>
            </a:r>
            <a:endParaRPr lang="x-none" altLang="en-US"/>
          </a:p>
          <a:p>
            <a:pPr lvl="1" indent="0" eaLnBrk="1" fontAlgn="auto" latinLnBrk="0" hangingPunct="1">
              <a:lnSpc>
                <a:spcPct val="150000"/>
              </a:lnSpc>
              <a:spcBef>
                <a:spcPts val="0"/>
              </a:spcBef>
            </a:pPr>
            <a:r>
              <a:rPr lang="x-none" altLang="en-US"/>
              <a:t>Back to ToT, "cd ../..; repo sync"</a:t>
            </a:r>
            <a:endParaRPr lang="x-none" altLang="en-US"/>
          </a:p>
          <a:p>
            <a:pPr lvl="1" indent="0" eaLnBrk="1" fontAlgn="auto" latinLnBrk="0" hangingPunct="1">
              <a:lnSpc>
                <a:spcPct val="150000"/>
              </a:lnSpc>
              <a:spcBef>
                <a:spcPts val="0"/>
              </a:spcBef>
            </a:pPr>
            <a:r>
              <a:rPr lang="x-none" altLang="en-US"/>
              <a:t>Build packages and images # Refer to page 2</a:t>
            </a:r>
            <a:r>
              <a:rPr lang="en-US" altLang="x-none"/>
              <a:t>7</a:t>
            </a:r>
            <a:endParaRPr lang="x-none" altLang="en-US"/>
          </a:p>
          <a:p>
            <a:pPr lvl="1" indent="0" eaLnBrk="1" fontAlgn="auto" latinLnBrk="0" hangingPunct="1">
              <a:lnSpc>
                <a:spcPct val="150000"/>
              </a:lnSpc>
              <a:spcBef>
                <a:spcPts val="0"/>
              </a:spcBef>
            </a:pPr>
            <a:r>
              <a:rPr lang="x-none" altLang="en-US"/>
              <a:t>Examine built images</a:t>
            </a:r>
            <a:endParaRPr lang="x-none" altLang="en-US"/>
          </a:p>
          <a:p>
            <a:pPr lvl="2" indent="0" eaLnBrk="1" fontAlgn="auto" latinLnBrk="0" hangingPunct="1">
              <a:lnSpc>
                <a:spcPct val="150000"/>
              </a:lnSpc>
              <a:spcBef>
                <a:spcPts val="0"/>
              </a:spcBef>
            </a:pPr>
            <a:r>
              <a:rPr lang="x-none" altLang="en-US"/>
              <a:t>(cr) $ ./mount_gpt_image.sh --board=${BOARD} -f $(./get_latest_image.sh --board=${BOARD})</a:t>
            </a:r>
            <a:endParaRPr lang="x-none" altLang="en-US"/>
          </a:p>
          <a:p>
            <a:pPr lvl="2" indent="0" eaLnBrk="1" fontAlgn="auto" latinLnBrk="0" hangingPunct="1">
              <a:lnSpc>
                <a:spcPct val="150000"/>
              </a:lnSpc>
              <a:spcBef>
                <a:spcPts val="0"/>
              </a:spcBef>
            </a:pPr>
            <a:r>
              <a:rPr lang="x-none" altLang="en-US"/>
              <a:t>(cr) $ # Do something you'd like to check</a:t>
            </a:r>
            <a:endParaRPr lang="x-none" altLang="en-US"/>
          </a:p>
          <a:p>
            <a:pPr lvl="2" indent="0" eaLnBrk="1" fontAlgn="auto" latinLnBrk="0" hangingPunct="1">
              <a:lnSpc>
                <a:spcPct val="150000"/>
              </a:lnSpc>
              <a:spcBef>
                <a:spcPts val="0"/>
              </a:spcBef>
            </a:pPr>
            <a:r>
              <a:rPr lang="x-none" altLang="en-US"/>
              <a:t>(cr) $ ./mount_gpt_image.sh --board=${BOARD} -u     # remember to umount</a:t>
            </a:r>
            <a:endParaRPr lang="x-none" altLang="en-US"/>
          </a:p>
          <a:p>
            <a:pPr lvl="2" indent="0" eaLnBrk="1" fontAlgn="auto" latinLnBrk="0" hangingPunct="1">
              <a:lnSpc>
                <a:spcPct val="150000"/>
              </a:lnSpc>
              <a:spcBef>
                <a:spcPts val="0"/>
              </a:spcBef>
            </a:pPr>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47500" lnSpcReduction="20000"/>
          </a:bodyPr>
          <a:lstStyle/>
          <a:p>
            <a:pPr eaLnBrk="1" fontAlgn="auto" latinLnBrk="0" hangingPunct="1">
              <a:lnSpc>
                <a:spcPct val="150000"/>
              </a:lnSpc>
              <a:spcBef>
                <a:spcPts val="0"/>
              </a:spcBef>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eaLnBrk="1" fontAlgn="auto" latinLnBrk="0" hangingPunct="1">
              <a:lnSpc>
                <a:spcPct val="150000"/>
              </a:lnSpc>
              <a:spcBef>
                <a:spcPts val="0"/>
              </a:spcBef>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eaLnBrk="1" fontAlgn="auto" latinLnBrk="0" hangingPunct="1">
              <a:lnSpc>
                <a:spcPct val="150000"/>
              </a:lnSpc>
              <a:spcBef>
                <a:spcPts val="0"/>
              </a:spcBef>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45000" lnSpcReduction="10000"/>
          </a:bodyPr>
          <a:lstStyle/>
          <a:p>
            <a:pPr eaLnBrk="1" fontAlgn="auto" latinLnBrk="0" hangingPunct="1">
              <a:lnSpc>
                <a:spcPct val="150000"/>
              </a:lnSpc>
              <a:spcBef>
                <a:spcPts val="0"/>
              </a:spcBef>
            </a:pPr>
            <a:r>
              <a:rPr lang="en-US"/>
              <a:t>Chrom</a:t>
            </a:r>
            <a:r>
              <a:rPr lang="x-none" altLang="en-US"/>
              <a:t>ium</a:t>
            </a:r>
            <a:r>
              <a:rPr lang="en-US"/>
              <a:t> OS provides a variety of logs that can help user understand the current state of the machine or what causes a crash within the system.</a:t>
            </a:r>
            <a:endParaRPr lang="en-US"/>
          </a:p>
          <a:p>
            <a:pPr lvl="1" eaLnBrk="1" fontAlgn="auto" latinLnBrk="0" hangingPunct="1">
              <a:lnSpc>
                <a:spcPct val="150000"/>
              </a:lnSpc>
              <a:spcBef>
                <a:spcPts val="0"/>
              </a:spcBef>
            </a:pPr>
            <a:r>
              <a:rPr lang="x-none" altLang="en-US"/>
              <a:t>/dev/pstore</a:t>
            </a:r>
            <a:endParaRPr lang="x-none" altLang="en-US"/>
          </a:p>
          <a:p>
            <a:pPr lvl="2" eaLnBrk="1" fontAlgn="auto" latinLnBrk="0" hangingPunct="1">
              <a:lnSpc>
                <a:spcPct val="150000"/>
              </a:lnSpc>
              <a:spcBef>
                <a:spcPts val="0"/>
              </a:spcBef>
            </a:pPr>
            <a:r>
              <a:rPr lang="en-US"/>
              <a:t>When a crash occurs that induces a reboot console-ramoops captures logs leading up to the reboot. </a:t>
            </a:r>
            <a:r>
              <a:rPr lang="x-none" altLang="en-US"/>
              <a:t>Reference: https://www.kernel.org/doc/html/latest/admin-guide/ramoops.html</a:t>
            </a:r>
            <a:endParaRPr lang="x-none" altLang="en-US"/>
          </a:p>
          <a:p>
            <a:pPr lvl="1" eaLnBrk="1" fontAlgn="auto" latinLnBrk="0" hangingPunct="1">
              <a:lnSpc>
                <a:spcPct val="150000"/>
              </a:lnSpc>
              <a:spcBef>
                <a:spcPts val="0"/>
              </a:spcBef>
            </a:pPr>
            <a:r>
              <a:rPr lang="en-US"/>
              <a:t>dmesg -w</a:t>
            </a:r>
            <a:endParaRPr lang="en-US"/>
          </a:p>
          <a:p>
            <a:pPr lvl="2" eaLnBrk="1" fontAlgn="auto" latinLnBrk="0" hangingPunct="1">
              <a:lnSpc>
                <a:spcPct val="150000"/>
              </a:lnSpc>
              <a:spcBef>
                <a:spcPts val="0"/>
              </a:spcBef>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eaLnBrk="1" fontAlgn="auto" latinLnBrk="0" hangingPunct="1">
              <a:lnSpc>
                <a:spcPct val="150000"/>
              </a:lnSpc>
              <a:spcBef>
                <a:spcPts val="0"/>
              </a:spcBef>
            </a:pPr>
            <a:r>
              <a:rPr lang="en-US"/>
              <a:t>tailf /var/log/messages</a:t>
            </a:r>
            <a:endParaRPr lang="en-US"/>
          </a:p>
          <a:p>
            <a:pPr lvl="2" eaLnBrk="1" fontAlgn="auto" latinLnBrk="0" hangingPunct="1">
              <a:lnSpc>
                <a:spcPct val="150000"/>
              </a:lnSpc>
              <a:spcBef>
                <a:spcPts val="0"/>
              </a:spcBef>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eaLnBrk="1" fontAlgn="auto" latinLnBrk="0" hangingPunct="1">
              <a:lnSpc>
                <a:spcPct val="150000"/>
              </a:lnSpc>
              <a:spcBef>
                <a:spcPts val="0"/>
              </a:spcBef>
            </a:pPr>
            <a:r>
              <a:rPr lang="en-US"/>
              <a:t>/var/log/messages.*</a:t>
            </a:r>
            <a:endParaRPr lang="en-US"/>
          </a:p>
          <a:p>
            <a:pPr lvl="2" eaLnBrk="1" fontAlgn="auto" latinLnBrk="0" hangingPunct="1">
              <a:lnSpc>
                <a:spcPct val="150000"/>
              </a:lnSpc>
              <a:spcBef>
                <a:spcPts val="0"/>
              </a:spcBef>
            </a:pPr>
            <a:r>
              <a:rPr lang="en-US"/>
              <a:t>Older versions of /var/log/messages as rotated by /usr/sbin/chromeos-cleanup-logs - which you can call manually to start a new /var/log/messages files without losing anything.</a:t>
            </a:r>
            <a:endParaRPr lang="en-US"/>
          </a:p>
          <a:p>
            <a:pPr lvl="1" eaLnBrk="1" fontAlgn="auto" latinLnBrk="0" hangingPunct="1">
              <a:lnSpc>
                <a:spcPct val="150000"/>
              </a:lnSpc>
              <a:spcBef>
                <a:spcPts val="0"/>
              </a:spcBef>
            </a:pPr>
            <a:r>
              <a:rPr lang="en-US"/>
              <a:t>/var/log/ui/ui.LATEST and /var/log/chrome/chrome</a:t>
            </a:r>
            <a:endParaRPr lang="en-US"/>
          </a:p>
          <a:p>
            <a:pPr lvl="2" eaLnBrk="1" fontAlgn="auto" latinLnBrk="0" hangingPunct="1">
              <a:lnSpc>
                <a:spcPct val="150000"/>
              </a:lnSpc>
              <a:spcBef>
                <a:spcPts val="0"/>
              </a:spcBef>
            </a:pPr>
            <a:r>
              <a:rPr lang="en-US"/>
              <a:t>Browser logs: https://chromium.googlesource.com/chromium/src/+/master/docs/chrome_os_logging.md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37500" lnSpcReduction="20000"/>
          </a:bodyPr>
          <a:lstStyle/>
          <a:p>
            <a:pPr fontAlgn="auto">
              <a:lnSpc>
                <a:spcPct val="150000"/>
              </a:lnSpc>
            </a:pPr>
            <a:r>
              <a:rPr lang="en-US"/>
              <a:t>Making kernel suspend/resume logs 8 times smaller</a:t>
            </a:r>
            <a:endParaRPr lang="en-US"/>
          </a:p>
          <a:p>
            <a:pPr lvl="1" fontAlgn="auto">
              <a:lnSpc>
                <a:spcPct val="150000"/>
              </a:lnSpc>
            </a:pPr>
            <a:r>
              <a:rPr lang="en-US"/>
              <a:t>echo 0 &gt; /sys/power/pm_print_times</a:t>
            </a:r>
            <a:endParaRPr lang="en-US"/>
          </a:p>
          <a:p>
            <a:pPr lvl="1" fontAlgn="auto">
              <a:lnSpc>
                <a:spcPct val="150000"/>
              </a:lnSpc>
            </a:pPr>
            <a:r>
              <a:rPr lang="en-US"/>
              <a:t>Or</a:t>
            </a:r>
            <a:endParaRPr lang="en-US"/>
          </a:p>
          <a:p>
            <a:pPr lvl="1" fontAlgn="auto">
              <a:lnSpc>
                <a:spcPct val="150000"/>
              </a:lnSpc>
            </a:pPr>
            <a:r>
              <a:rPr lang="en-US"/>
              <a:t>suspend_stress_test --nopm_print_times</a:t>
            </a:r>
            <a:endParaRPr lang="en-US"/>
          </a:p>
          <a:p>
            <a:pPr lvl="1" fontAlgn="auto">
              <a:lnSpc>
                <a:spcPct val="150000"/>
              </a:lnSpc>
            </a:pPr>
            <a:r>
              <a:rPr lang="en-US"/>
              <a:t>More details in https://chromium-review.googlesource.com/c/chromiumos/platform2/+/855644</a:t>
            </a:r>
            <a:endParaRPr lang="en-US"/>
          </a:p>
          <a:p>
            <a:pPr lvl="0" fontAlgn="auto">
              <a:lnSpc>
                <a:spcPct val="150000"/>
              </a:lnSpc>
            </a:pPr>
            <a:r>
              <a:rPr lang="en-US"/>
              <a:t>Handling Large Log Files</a:t>
            </a:r>
            <a:endParaRPr lang="en-US"/>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fontAlgn="auto">
              <a:lnSpc>
                <a:spcPct val="150000"/>
              </a:lnSpc>
            </a:pPr>
            <a:r>
              <a:rPr lang="x-none" altLang="en-US"/>
              <a:t>base_infosys.py</a:t>
            </a:r>
            <a:endParaRPr lang="x-none" altLang="en-US"/>
          </a:p>
          <a:p>
            <a:pPr lvl="3" fontAlgn="auto">
              <a:lnSpc>
                <a:spcPct val="150000"/>
              </a:lnSpc>
            </a:pPr>
            <a:r>
              <a:rPr lang="x-none" altLang="en-US"/>
              <a:t>diff --git a/client/bin/base_sysinfo.py b/client/bin/base_sysinfo.py</a:t>
            </a:r>
            <a:endParaRPr lang="x-none" altLang="en-US"/>
          </a:p>
          <a:p>
            <a:pPr lvl="3" fontAlgn="auto">
              <a:lnSpc>
                <a:spcPct val="150000"/>
              </a:lnSpc>
            </a:pPr>
            <a:r>
              <a:rPr lang="x-none" altLang="en-US"/>
              <a:t>index 5f3487ec3..d4f488a7f 100644</a:t>
            </a:r>
            <a:endParaRPr lang="x-none" altLang="en-US"/>
          </a:p>
          <a:p>
            <a:pPr lvl="3" fontAlgn="auto">
              <a:lnSpc>
                <a:spcPct val="150000"/>
              </a:lnSpc>
            </a:pPr>
            <a:r>
              <a:rPr lang="x-none" altLang="en-US"/>
              <a:t>--- a/client/bin/base_sysinfo.py</a:t>
            </a:r>
            <a:endParaRPr lang="x-none" altLang="en-US"/>
          </a:p>
          <a:p>
            <a:pPr lvl="3" fontAlgn="auto">
              <a:lnSpc>
                <a:spcPct val="150000"/>
              </a:lnSpc>
            </a:pPr>
            <a:r>
              <a:rPr lang="x-none" altLang="en-US"/>
              <a:t>+++ b/client/bin/base_sysinfo.py</a:t>
            </a:r>
            <a:endParaRPr lang="x-none" altLang="en-US"/>
          </a:p>
          <a:p>
            <a:pPr lvl="3" fontAlgn="auto">
              <a:lnSpc>
                <a:spcPct val="150000"/>
              </a:lnSpc>
            </a:pPr>
            <a:r>
              <a:rPr lang="x-none" altLang="en-US"/>
              <a:t>@@ -35,7 +35,6 @@ _DEFAULT_FILES_TO_LOG_PER_BOOT = [</a:t>
            </a:r>
            <a:endParaRPr lang="x-none" altLang="en-US"/>
          </a:p>
          <a:p>
            <a:pPr lvl="3" fontAlgn="auto">
              <a:lnSpc>
                <a:spcPct val="150000"/>
              </a:lnSpc>
            </a:pPr>
            <a:r>
              <a:rPr lang="x-none" altLang="en-US"/>
              <a:t>     '/proc/interrupts',</a:t>
            </a:r>
            <a:endParaRPr lang="x-none" altLang="en-US"/>
          </a:p>
          <a:p>
            <a:pPr lvl="3" fontAlgn="auto">
              <a:lnSpc>
                <a:spcPct val="150000"/>
              </a:lnSpc>
            </a:pPr>
            <a:r>
              <a:rPr lang="x-none" altLang="en-US"/>
              <a:t>     '/proc/partitions',</a:t>
            </a:r>
            <a:endParaRPr lang="x-none" altLang="en-US"/>
          </a:p>
          <a:p>
            <a:pPr lvl="3" fontAlgn="auto">
              <a:lnSpc>
                <a:spcPct val="150000"/>
              </a:lnSpc>
            </a:pPr>
            <a:r>
              <a:rPr lang="x-none" altLang="en-US"/>
              <a:t>     '/var/log/bios_info.txt',</a:t>
            </a:r>
            <a:endParaRPr lang="x-none" altLang="en-US"/>
          </a:p>
          <a:p>
            <a:pPr lvl="3" fontAlgn="auto">
              <a:lnSpc>
                <a:spcPct val="150000"/>
              </a:lnSpc>
            </a:pPr>
            <a:r>
              <a:rPr lang="x-none" altLang="en-US"/>
              <a:t>-    '/var/log/messages',</a:t>
            </a:r>
            <a:endParaRPr lang="x-none" altLang="en-US"/>
          </a:p>
          <a:p>
            <a:pPr lvl="3" fontAlgn="auto">
              <a:lnSpc>
                <a:spcPct val="150000"/>
              </a:lnSpc>
            </a:pPr>
            <a:r>
              <a:rPr lang="x-none" altLang="en-US"/>
              <a:t>     '/var/log/storage_info.txt',</a:t>
            </a:r>
            <a:endParaRPr lang="x-none" altLang="en-US"/>
          </a:p>
          <a:p>
            <a:pPr lvl="3" fontAlgn="auto">
              <a:lnSpc>
                <a:spcPct val="150000"/>
              </a:lnSpc>
            </a:pPr>
            <a:r>
              <a:rPr lang="x-none" altLang="en-US"/>
              <a:t> ] + list(constants.LOG_PSTORE_DIRS)</a:t>
            </a:r>
            <a:endParaRPr lang="x-none" altLang="en-US"/>
          </a:p>
          <a:p>
            <a:pPr lvl="3" fontAlgn="auto">
              <a:lnSpc>
                <a:spcPct val="150000"/>
              </a:lnSpc>
            </a:pPr>
            <a:r>
              <a:rPr lang="x-none" altLang="en-US"/>
              <a:t> _DEFAULT_FILES_TO_LOG_BEFORE_ITERATION = [</a:t>
            </a:r>
            <a:endParaRPr lang="x-none" altLang="en-US"/>
          </a:p>
          <a:p>
            <a:pPr lvl="3" fontAlgn="auto">
              <a:lnSpc>
                <a:spcPct val="150000"/>
              </a:lnSpc>
            </a:pPr>
            <a:r>
              <a:rPr lang="x-none" altLang="en-US"/>
              <a:t>lines 1-12/12 (END)</a:t>
            </a:r>
            <a:endParaRPr lang="x-none" altLang="en-US"/>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45000" lnSpcReduction="20000"/>
          </a:bodyPr>
          <a:lstStyle/>
          <a:p>
            <a:pPr eaLnBrk="1" latinLnBrk="0" hangingPunct="1">
              <a:lnSpc>
                <a:spcPct val="150000"/>
              </a:lnSpc>
              <a:spcBef>
                <a:spcPts val="0"/>
              </a:spcBef>
            </a:pPr>
            <a:r>
              <a:rPr lang="x-none" altLang="en-US"/>
              <a:t>Original Message</a:t>
            </a:r>
            <a:endParaRPr lang="x-none" altLang="en-US"/>
          </a:p>
          <a:p>
            <a:pPr lvl="1" eaLnBrk="1" latinLnBrk="0" hangingPunct="1">
              <a:lnSpc>
                <a:spcPct val="150000"/>
              </a:lnSpc>
              <a:spcBef>
                <a:spcPts val="0"/>
              </a:spcBef>
            </a:pPr>
            <a:r>
              <a:rPr lang="x-none" altLang="en-US"/>
              <a:t>Serial Debugging HOWTO - http://www.chromium.org/chromium-os/how-tos-and-troubleshooting/serial-debugging-howto</a:t>
            </a:r>
            <a:endParaRPr lang="x-none" altLang="en-US"/>
          </a:p>
          <a:p>
            <a:pPr lvl="1" eaLnBrk="1" latinLnBrk="0" hangingPunct="1">
              <a:lnSpc>
                <a:spcPct val="150000"/>
              </a:lnSpc>
              <a:spcBef>
                <a:spcPts val="0"/>
              </a:spcBef>
            </a:pPr>
            <a:r>
              <a:rPr lang="x-none" altLang="en-US"/>
              <a:t>Controlling Enabled Consoles - http://www.chromium.org/chromium-os/developer-guide/using-serial-tty</a:t>
            </a:r>
            <a:endParaRPr lang="x-none" altLang="en-US"/>
          </a:p>
          <a:p>
            <a:pPr lvl="0" eaLnBrk="1" latinLnBrk="0" hangingPunct="1">
              <a:lnSpc>
                <a:spcPct val="150000"/>
              </a:lnSpc>
              <a:spcBef>
                <a:spcPts val="0"/>
              </a:spcBef>
            </a:pPr>
            <a:r>
              <a:rPr lang="x-none" altLang="en-US"/>
              <a:t>Enabling Serial Port</a:t>
            </a:r>
            <a:endParaRPr lang="x-none" altLang="en-US"/>
          </a:p>
          <a:p>
            <a:pPr lvl="1" eaLnBrk="1" latinLnBrk="0" hangingPunct="1">
              <a:lnSpc>
                <a:spcPct val="150000"/>
              </a:lnSpc>
              <a:spcBef>
                <a:spcPts val="0"/>
              </a:spcBef>
            </a:pPr>
            <a:r>
              <a:rPr lang="x-none" altLang="en-US"/>
              <a:t>To enable the serial console by default https://chromium-review.googlesource.com/c/454119/2/overlay-coral/profiles/base/make.defaults</a:t>
            </a:r>
            <a:endParaRPr lang="x-none" altLang="en-US"/>
          </a:p>
          <a:p>
            <a:pPr lvl="1" eaLnBrk="1" latinLnBrk="0" hangingPunct="1">
              <a:lnSpc>
                <a:spcPct val="150000"/>
              </a:lnSpc>
              <a:spcBef>
                <a:spcPts val="0"/>
              </a:spcBef>
            </a:pPr>
            <a:r>
              <a:rPr lang="x-none" altLang="en-US"/>
              <a:t>Building phase (TTY stands for ttyS?)</a:t>
            </a:r>
            <a:endParaRPr lang="x-none" altLang="en-US"/>
          </a:p>
          <a:p>
            <a:pPr lvl="2" eaLnBrk="1" latinLnBrk="0" hangingPunct="1">
              <a:lnSpc>
                <a:spcPct val="150000"/>
              </a:lnSpc>
              <a:spcBef>
                <a:spcPts val="0"/>
              </a:spcBef>
            </a:pPr>
            <a:r>
              <a:rPr lang="x-none" altLang="en-US"/>
              <a:t>USE="pcserial tty_console_$TTY" cros_workon_make --install sys-kernel/chromeos-kernel-3_18</a:t>
            </a:r>
            <a:endParaRPr lang="x-none" altLang="en-US"/>
          </a:p>
          <a:p>
            <a:pPr lvl="2" eaLnBrk="1" latinLnBrk="0" hangingPunct="1">
              <a:lnSpc>
                <a:spcPct val="150000"/>
              </a:lnSpc>
              <a:spcBef>
                <a:spcPts val="0"/>
              </a:spcBef>
            </a:pPr>
            <a:r>
              <a:rPr lang="x-none" altLang="en-US"/>
              <a:t>Or. USE="pcserial tty_console_$TTY" \</a:t>
            </a:r>
            <a:endParaRPr lang="x-none" altLang="en-US"/>
          </a:p>
          <a:p>
            <a:pPr lvl="2" eaLnBrk="1" latinLnBrk="0" hangingPunct="1">
              <a:lnSpc>
                <a:spcPct val="150000"/>
              </a:lnSpc>
              <a:spcBef>
                <a:spcPts val="0"/>
              </a:spcBef>
            </a:pPr>
            <a:r>
              <a:rPr lang="x-none" altLang="en-US"/>
              <a:t>./build_packages --board=$BOARD</a:t>
            </a:r>
            <a:endParaRPr lang="x-none" altLang="en-US"/>
          </a:p>
          <a:p>
            <a:pPr lvl="2" eaLnBrk="1" latinLnBrk="0" hangingPunct="1">
              <a:lnSpc>
                <a:spcPct val="150000"/>
              </a:lnSpc>
              <a:spcBef>
                <a:spcPts val="0"/>
              </a:spcBef>
            </a:pPr>
            <a:r>
              <a:rPr lang="x-none" altLang="en-US"/>
              <a:t>./build_image --board=$BOARD --enable_serial="${TTY},115200n8,keep" --loglevel=7 --boot_args="my_build_123 i915.this=that drm.debug=XX etc." --noenable_rootfs_verification test</a:t>
            </a:r>
            <a:endParaRPr lang="x-none" altLang="en-US"/>
          </a:p>
          <a:p>
            <a:pPr lvl="0" eaLnBrk="1" latinLnBrk="0" hangingPunct="1">
              <a:lnSpc>
                <a:spcPct val="150000"/>
              </a:lnSpc>
              <a:spcBef>
                <a:spcPts val="0"/>
              </a:spcBef>
            </a:pPr>
            <a:r>
              <a:rPr lang="x-none" altLang="en-US"/>
              <a:t>Troubleshooting </a:t>
            </a:r>
            <a:endParaRPr lang="x-none" altLang="en-US"/>
          </a:p>
          <a:p>
            <a:pPr lvl="1" eaLnBrk="1" latinLnBrk="0" hangingPunct="1">
              <a:lnSpc>
                <a:spcPct val="150000"/>
              </a:lnSpc>
              <a:spcBef>
                <a:spcPts val="0"/>
              </a:spcBef>
            </a:pPr>
            <a:r>
              <a:rPr lang="x-none" altLang="en-US"/>
              <a:t>dmesg is endlessly reporting console-$TTY respawns.</a:t>
            </a:r>
            <a:endParaRPr lang="x-none" altLang="en-US"/>
          </a:p>
          <a:p>
            <a:pPr lvl="1" eaLnBrk="1" latinLnBrk="0" hangingPunct="1">
              <a:lnSpc>
                <a:spcPct val="150000"/>
              </a:lnSpc>
              <a:spcBef>
                <a:spcPts val="0"/>
              </a:spcBef>
            </a:pPr>
            <a:r>
              <a:rPr lang="x-none" altLang="en-US"/>
              <a:t>    Ensure your board's kernel has been built with the pcserial USE flag. You can verify by checking that /dev/$TTY is present on the target's filesystem.</a:t>
            </a:r>
            <a:endParaRPr lang="x-none" altLang="en-US"/>
          </a:p>
          <a:p>
            <a:pPr lvl="1" eaLnBrk="1" latinLnBrk="0" hangingPunct="1">
              <a:lnSpc>
                <a:spcPct val="150000"/>
              </a:lnSpc>
              <a:spcBef>
                <a:spcPts val="0"/>
              </a:spcBef>
            </a:pPr>
            <a:r>
              <a:rPr lang="x-none" altLang="en-US"/>
              <a:t>agetty is not behaving the way I want it to.</a:t>
            </a:r>
            <a:endParaRPr lang="x-none" altLang="en-US"/>
          </a:p>
          <a:p>
            <a:pPr lvl="1" eaLnBrk="1" latinLnBrk="0" hangingPunct="1">
              <a:lnSpc>
                <a:spcPct val="150000"/>
              </a:lnSpc>
              <a:spcBef>
                <a:spcPts val="0"/>
              </a:spcBef>
            </a:pPr>
            <a:r>
              <a:rPr lang="x-none" altLang="en-US"/>
              <a:t>    You can remount the rootfs read-write and edit /etc/init/console-$TTY.conf</a:t>
            </a:r>
            <a:endParaRPr lang="x-none" altLang="en-US"/>
          </a:p>
          <a:p>
            <a:pPr lvl="1" eaLnBrk="1" latinLnBrk="0" hangingPunct="1">
              <a:lnSpc>
                <a:spcPct val="150000"/>
              </a:lnSpc>
              <a:spcBef>
                <a:spcPts val="0"/>
              </a:spcBef>
            </a:pPr>
            <a:r>
              <a:rPr lang="x-none" altLang="en-US"/>
              <a:t>Can't see system logs from device with UEFI BIOS.</a:t>
            </a:r>
            <a:endParaRPr lang="x-none" altLang="en-US"/>
          </a:p>
          <a:p>
            <a:pPr lvl="1" eaLnBrk="1" latinLnBrk="0" hangingPunct="1">
              <a:lnSpc>
                <a:spcPct val="150000"/>
              </a:lnSpc>
              <a:spcBef>
                <a:spcPts val="0"/>
              </a:spcBef>
            </a:pPr>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93773</Words>
  <Application>Kingsoft Office WPP</Application>
  <PresentationFormat>Widescreen</PresentationFormat>
  <Paragraphs>1878</Paragraphs>
  <Slides>127</Slides>
  <Notes>56</Notes>
  <HiddenSlides>0</HiddenSlides>
  <MMClips>0</MMClips>
  <ScaleCrop>false</ScaleCrop>
  <HeadingPairs>
    <vt:vector size="4" baseType="variant">
      <vt:variant>
        <vt:lpstr>主题</vt:lpstr>
      </vt:variant>
      <vt:variant>
        <vt:i4>1</vt:i4>
      </vt:variant>
      <vt:variant>
        <vt:lpstr>幻灯片标题</vt:lpstr>
      </vt:variant>
      <vt:variant>
        <vt:i4>127</vt:i4>
      </vt:variant>
    </vt:vector>
  </HeadingPairs>
  <TitlesOfParts>
    <vt:vector size="128" baseType="lpstr">
      <vt:lpstr>Green Color</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PowerPoint 演示文稿</vt:lpstr>
      <vt:lpstr>KVMGT on Chromium OS</vt:lpstr>
      <vt:lpstr>Running Custom Containers Under Chromium OS</vt:lpstr>
      <vt:lpstr>Chromium OS UI Framework</vt:lpstr>
      <vt:lpstr>Wayland and Weston</vt:lpstr>
      <vt:lpstr>Wayland and WCodebase</vt:lpstr>
      <vt:lpstr>Weston Runtime Support Libs</vt:lpstr>
      <vt:lpstr>Exporting DISPLAY in X Windows</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657</cp:revision>
  <dcterms:created xsi:type="dcterms:W3CDTF">2019-07-11T08:51:19Z</dcterms:created>
  <dcterms:modified xsi:type="dcterms:W3CDTF">2019-07-11T08:51:19Z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